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Lst>
  <p:notesMasterIdLst>
    <p:notesMasterId r:id="rId23"/>
  </p:notesMasterIdLst>
  <p:handoutMasterIdLst>
    <p:handoutMasterId r:id="rId24"/>
  </p:handoutMasterIdLst>
  <p:sldIdLst>
    <p:sldId id="256" r:id="rId2"/>
    <p:sldId id="358" r:id="rId3"/>
    <p:sldId id="365" r:id="rId4"/>
    <p:sldId id="357" r:id="rId5"/>
    <p:sldId id="354" r:id="rId6"/>
    <p:sldId id="287" r:id="rId7"/>
    <p:sldId id="338" r:id="rId8"/>
    <p:sldId id="297" r:id="rId9"/>
    <p:sldId id="339" r:id="rId10"/>
    <p:sldId id="298" r:id="rId11"/>
    <p:sldId id="353" r:id="rId12"/>
    <p:sldId id="340" r:id="rId13"/>
    <p:sldId id="371" r:id="rId14"/>
    <p:sldId id="341" r:id="rId15"/>
    <p:sldId id="305" r:id="rId16"/>
    <p:sldId id="342" r:id="rId17"/>
    <p:sldId id="336" r:id="rId18"/>
    <p:sldId id="310" r:id="rId19"/>
    <p:sldId id="368" r:id="rId20"/>
    <p:sldId id="333" r:id="rId21"/>
    <p:sldId id="3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 E" initials="ZE" lastIdx="2" clrIdx="0">
    <p:extLst>
      <p:ext uri="{19B8F6BF-5375-455C-9EA6-DF929625EA0E}">
        <p15:presenceInfo xmlns:p15="http://schemas.microsoft.com/office/powerpoint/2012/main" userId="S-1-5-21-57989841-1078081533-682003330-2268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8" autoAdjust="0"/>
    <p:restoredTop sz="86385" autoAdjust="0"/>
  </p:normalViewPr>
  <p:slideViewPr>
    <p:cSldViewPr snapToGrid="0" snapToObjects="1">
      <p:cViewPr varScale="1">
        <p:scale>
          <a:sx n="79" d="100"/>
          <a:sy n="79" d="100"/>
        </p:scale>
        <p:origin x="126" y="516"/>
      </p:cViewPr>
      <p:guideLst/>
    </p:cSldViewPr>
  </p:slideViewPr>
  <p:outlineViewPr>
    <p:cViewPr>
      <p:scale>
        <a:sx n="33" d="100"/>
        <a:sy n="33" d="100"/>
      </p:scale>
      <p:origin x="0" y="-200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0" d="100"/>
          <a:sy n="110" d="100"/>
        </p:scale>
        <p:origin x="476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44F999-EC48-8C43-A453-8D58E5F98C9C}" type="doc">
      <dgm:prSet loTypeId="urn:microsoft.com/office/officeart/2005/8/layout/radial6" loCatId="" qsTypeId="urn:microsoft.com/office/officeart/2005/8/quickstyle/simple4" qsCatId="simple" csTypeId="urn:microsoft.com/office/officeart/2005/8/colors/colorful1" csCatId="colorful" phldr="1"/>
      <dgm:spPr/>
      <dgm:t>
        <a:bodyPr/>
        <a:lstStyle/>
        <a:p>
          <a:endParaRPr lang="en-US"/>
        </a:p>
      </dgm:t>
    </dgm:pt>
    <dgm:pt modelId="{C03AD51C-745A-314A-8E7A-86E5FE1231FE}">
      <dgm:prSet phldrT="[Text]"/>
      <dgm:spPr>
        <a:solidFill>
          <a:schemeClr val="accent1">
            <a:lumMod val="60000"/>
            <a:lumOff val="40000"/>
          </a:schemeClr>
        </a:solidFill>
        <a:ln>
          <a:solidFill>
            <a:schemeClr val="tx1"/>
          </a:solidFill>
        </a:ln>
      </dgm:spPr>
      <dgm:t>
        <a:bodyPr/>
        <a:lstStyle/>
        <a:p>
          <a:r>
            <a:rPr lang="en-US" dirty="0">
              <a:solidFill>
                <a:schemeClr val="tx1"/>
              </a:solidFill>
            </a:rPr>
            <a:t>Empowering Consumers</a:t>
          </a:r>
        </a:p>
      </dgm:t>
    </dgm:pt>
    <dgm:pt modelId="{B157DA3C-F568-DE4D-A975-59D54B98AF3D}" type="parTrans" cxnId="{9DBB870C-AC38-D345-B1A7-428F16BBEF9E}">
      <dgm:prSet/>
      <dgm:spPr/>
      <dgm:t>
        <a:bodyPr/>
        <a:lstStyle/>
        <a:p>
          <a:endParaRPr lang="en-US"/>
        </a:p>
      </dgm:t>
    </dgm:pt>
    <dgm:pt modelId="{F58A0746-C7CF-8E43-93BE-858200F0A796}" type="sibTrans" cxnId="{9DBB870C-AC38-D345-B1A7-428F16BBEF9E}">
      <dgm:prSet/>
      <dgm:spPr/>
      <dgm:t>
        <a:bodyPr/>
        <a:lstStyle/>
        <a:p>
          <a:endParaRPr lang="en-US"/>
        </a:p>
      </dgm:t>
    </dgm:pt>
    <dgm:pt modelId="{DF3FD208-B72D-5444-B53F-95B4BC686221}">
      <dgm:prSet phldrT="[Text]" custT="1"/>
      <dgm:spPr>
        <a:solidFill>
          <a:srgbClr val="FFC000"/>
        </a:solidFill>
        <a:ln>
          <a:solidFill>
            <a:schemeClr val="tx1"/>
          </a:solidFill>
        </a:ln>
      </dgm:spPr>
      <dgm:t>
        <a:bodyPr/>
        <a:lstStyle/>
        <a:p>
          <a:r>
            <a:rPr lang="en-US" sz="1600" b="1" dirty="0">
              <a:solidFill>
                <a:schemeClr val="tx1"/>
              </a:solidFill>
            </a:rPr>
            <a:t>Set Short Specific goals</a:t>
          </a:r>
        </a:p>
      </dgm:t>
    </dgm:pt>
    <dgm:pt modelId="{CF9457F7-786B-994D-A82A-1500ABA8FC50}" type="parTrans" cxnId="{5951E476-E95B-4D42-AB0D-BED2817208F3}">
      <dgm:prSet/>
      <dgm:spPr/>
      <dgm:t>
        <a:bodyPr/>
        <a:lstStyle/>
        <a:p>
          <a:endParaRPr lang="en-US"/>
        </a:p>
      </dgm:t>
    </dgm:pt>
    <dgm:pt modelId="{AA97F2EC-5087-014E-A165-26C339E72CBE}" type="sibTrans" cxnId="{5951E476-E95B-4D42-AB0D-BED2817208F3}">
      <dgm:prSet/>
      <dgm:spPr/>
      <dgm:t>
        <a:bodyPr/>
        <a:lstStyle/>
        <a:p>
          <a:endParaRPr lang="en-US"/>
        </a:p>
      </dgm:t>
    </dgm:pt>
    <dgm:pt modelId="{0A391AD9-2313-B04C-9FED-0E8EB3B55838}">
      <dgm:prSet phldrT="[Text]"/>
      <dgm:spPr>
        <a:solidFill>
          <a:srgbClr val="FFC000"/>
        </a:solidFill>
        <a:ln>
          <a:solidFill>
            <a:schemeClr val="tx1"/>
          </a:solidFill>
        </a:ln>
      </dgm:spPr>
      <dgm:t>
        <a:bodyPr/>
        <a:lstStyle/>
        <a:p>
          <a:r>
            <a:rPr lang="en-US" b="1" dirty="0">
              <a:solidFill>
                <a:schemeClr val="tx1"/>
              </a:solidFill>
            </a:rPr>
            <a:t>Find a support system that encourages you</a:t>
          </a:r>
        </a:p>
      </dgm:t>
    </dgm:pt>
    <dgm:pt modelId="{56900CE6-AE21-3045-B157-1479D00146D0}" type="parTrans" cxnId="{B3AF6A35-A4B7-F849-A980-449765DA22CD}">
      <dgm:prSet/>
      <dgm:spPr/>
      <dgm:t>
        <a:bodyPr/>
        <a:lstStyle/>
        <a:p>
          <a:endParaRPr lang="en-US"/>
        </a:p>
      </dgm:t>
    </dgm:pt>
    <dgm:pt modelId="{7204E680-647F-334E-B1CC-8BD25B5A2A91}" type="sibTrans" cxnId="{B3AF6A35-A4B7-F849-A980-449765DA22CD}">
      <dgm:prSet/>
      <dgm:spPr>
        <a:gradFill rotWithShape="0">
          <a:gsLst>
            <a:gs pos="100000">
              <a:srgbClr val="FFC000"/>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gradFill>
      </dgm:spPr>
      <dgm:t>
        <a:bodyPr/>
        <a:lstStyle/>
        <a:p>
          <a:endParaRPr lang="en-US"/>
        </a:p>
      </dgm:t>
    </dgm:pt>
    <dgm:pt modelId="{D98A4ED6-91F7-B44E-B15A-0A86438492FF}">
      <dgm:prSet phldrT="[Text]" custT="1"/>
      <dgm:spPr>
        <a:solidFill>
          <a:srgbClr val="FFC000"/>
        </a:solidFill>
        <a:ln>
          <a:solidFill>
            <a:schemeClr val="tx1"/>
          </a:solidFill>
        </a:ln>
      </dgm:spPr>
      <dgm:t>
        <a:bodyPr/>
        <a:lstStyle/>
        <a:p>
          <a:r>
            <a:rPr lang="en-US" sz="1600" b="1" dirty="0">
              <a:solidFill>
                <a:schemeClr val="tx1"/>
              </a:solidFill>
            </a:rPr>
            <a:t>Understand your strengths and limitations</a:t>
          </a:r>
        </a:p>
      </dgm:t>
    </dgm:pt>
    <dgm:pt modelId="{18CE59EC-785C-474B-8122-130465CBBD7A}" type="parTrans" cxnId="{AF1F62D5-C474-CE47-AEBA-7E6CCA93CBCD}">
      <dgm:prSet/>
      <dgm:spPr/>
      <dgm:t>
        <a:bodyPr/>
        <a:lstStyle/>
        <a:p>
          <a:endParaRPr lang="en-US"/>
        </a:p>
      </dgm:t>
    </dgm:pt>
    <dgm:pt modelId="{F7249A68-A8E8-194A-8A58-B10432088CA5}" type="sibTrans" cxnId="{AF1F62D5-C474-CE47-AEBA-7E6CCA93CBCD}">
      <dgm:prSet/>
      <dgm:spPr>
        <a:gradFill rotWithShape="0">
          <a:gsLst>
            <a:gs pos="100000">
              <a:srgbClr val="FFC000"/>
            </a:gs>
            <a:gs pos="83000">
              <a:schemeClr val="accent2"/>
            </a:gs>
            <a:gs pos="100000">
              <a:schemeClr val="accent2"/>
            </a:gs>
            <a:gs pos="100000">
              <a:schemeClr val="accent4">
                <a:hueOff val="0"/>
                <a:satOff val="0"/>
                <a:lumOff val="0"/>
                <a:alphaOff val="0"/>
                <a:lumMod val="99000"/>
                <a:satMod val="120000"/>
                <a:shade val="78000"/>
              </a:schemeClr>
            </a:gs>
          </a:gsLst>
          <a:lin ang="5400000" scaled="0"/>
        </a:gradFill>
      </dgm:spPr>
      <dgm:t>
        <a:bodyPr/>
        <a:lstStyle/>
        <a:p>
          <a:endParaRPr lang="en-US"/>
        </a:p>
      </dgm:t>
    </dgm:pt>
    <dgm:pt modelId="{42E7E372-EFD3-D545-90B5-A88151FE6881}">
      <dgm:prSet phldrT="[Text]" custT="1"/>
      <dgm:spPr>
        <a:solidFill>
          <a:srgbClr val="FFC000"/>
        </a:solidFill>
        <a:ln>
          <a:solidFill>
            <a:schemeClr val="tx1"/>
          </a:solidFill>
        </a:ln>
      </dgm:spPr>
      <dgm:t>
        <a:bodyPr/>
        <a:lstStyle/>
        <a:p>
          <a:r>
            <a:rPr lang="en-US" sz="1600" b="1" dirty="0">
              <a:solidFill>
                <a:schemeClr val="tx1"/>
              </a:solidFill>
            </a:rPr>
            <a:t>Persevere when confronted with barriers</a:t>
          </a:r>
        </a:p>
      </dgm:t>
    </dgm:pt>
    <dgm:pt modelId="{A000CA30-9635-CF4B-A187-53E0245ADB77}" type="parTrans" cxnId="{B87307B4-A4AF-A445-9879-4696870F86DE}">
      <dgm:prSet/>
      <dgm:spPr/>
      <dgm:t>
        <a:bodyPr/>
        <a:lstStyle/>
        <a:p>
          <a:endParaRPr lang="en-US"/>
        </a:p>
      </dgm:t>
    </dgm:pt>
    <dgm:pt modelId="{B1AC9260-F52A-E546-ADD0-0C8A1DE8FC39}" type="sibTrans" cxnId="{B87307B4-A4AF-A445-9879-4696870F86DE}">
      <dgm:prSet/>
      <dgm:spPr>
        <a:gradFill rotWithShape="0">
          <a:gsLst>
            <a:gs pos="0">
              <a:schemeClr val="accent5">
                <a:hueOff val="0"/>
                <a:satOff val="0"/>
                <a:lumOff val="0"/>
                <a:alphaOff val="0"/>
                <a:satMod val="103000"/>
                <a:lumMod val="102000"/>
                <a:tint val="94000"/>
              </a:schemeClr>
            </a:gs>
            <a:gs pos="50000">
              <a:schemeClr val="accent2"/>
            </a:gs>
            <a:gs pos="100000">
              <a:schemeClr val="accent5">
                <a:hueOff val="0"/>
                <a:satOff val="0"/>
                <a:lumOff val="0"/>
                <a:alphaOff val="0"/>
                <a:lumMod val="99000"/>
                <a:satMod val="120000"/>
                <a:shade val="78000"/>
              </a:schemeClr>
            </a:gs>
          </a:gsLst>
        </a:gradFill>
      </dgm:spPr>
      <dgm:t>
        <a:bodyPr/>
        <a:lstStyle/>
        <a:p>
          <a:endParaRPr lang="en-US"/>
        </a:p>
      </dgm:t>
    </dgm:pt>
    <dgm:pt modelId="{8AF94C8E-CA2F-B843-99BF-4007A364DFF8}">
      <dgm:prSet phldrT="[Text]" custT="1"/>
      <dgm:spPr>
        <a:solidFill>
          <a:srgbClr val="FFC000"/>
        </a:solidFill>
        <a:ln>
          <a:solidFill>
            <a:schemeClr val="tx1"/>
          </a:solidFill>
        </a:ln>
      </dgm:spPr>
      <dgm:t>
        <a:bodyPr/>
        <a:lstStyle/>
        <a:p>
          <a:r>
            <a:rPr lang="en-US" sz="1800" b="1" dirty="0">
              <a:solidFill>
                <a:schemeClr val="tx1"/>
              </a:solidFill>
            </a:rPr>
            <a:t>Try other solutions</a:t>
          </a:r>
        </a:p>
      </dgm:t>
    </dgm:pt>
    <dgm:pt modelId="{B329DD87-6579-F14B-9AA2-AFCEBE13041E}" type="parTrans" cxnId="{777F31A3-D936-1649-BDAE-4F5B7D1A9381}">
      <dgm:prSet/>
      <dgm:spPr/>
      <dgm:t>
        <a:bodyPr/>
        <a:lstStyle/>
        <a:p>
          <a:endParaRPr lang="en-US"/>
        </a:p>
      </dgm:t>
    </dgm:pt>
    <dgm:pt modelId="{01FA30DC-EBD9-9843-9044-61F878A4B967}" type="sibTrans" cxnId="{777F31A3-D936-1649-BDAE-4F5B7D1A9381}">
      <dgm:prSet/>
      <dgm:spPr/>
      <dgm:t>
        <a:bodyPr/>
        <a:lstStyle/>
        <a:p>
          <a:endParaRPr lang="en-US"/>
        </a:p>
      </dgm:t>
    </dgm:pt>
    <dgm:pt modelId="{2A93DDB5-FC0C-2E43-8106-A1B684BCB13D}">
      <dgm:prSet phldrT="[Text]" custT="1"/>
      <dgm:spPr>
        <a:solidFill>
          <a:schemeClr val="accent6">
            <a:lumMod val="60000"/>
            <a:lumOff val="40000"/>
          </a:schemeClr>
        </a:solidFill>
        <a:ln>
          <a:solidFill>
            <a:schemeClr val="tx1"/>
          </a:solidFill>
        </a:ln>
      </dgm:spPr>
      <dgm:t>
        <a:bodyPr/>
        <a:lstStyle/>
        <a:p>
          <a:endParaRPr lang="en-US" sz="1800" b="1" dirty="0">
            <a:solidFill>
              <a:schemeClr val="tx1"/>
            </a:solidFill>
          </a:endParaRPr>
        </a:p>
      </dgm:t>
    </dgm:pt>
    <dgm:pt modelId="{E6DECDBF-DC9E-5D42-984A-5AFF3BB998B5}" type="parTrans" cxnId="{3CDF3AC7-8518-5740-872F-C69DC4754F4E}">
      <dgm:prSet/>
      <dgm:spPr/>
      <dgm:t>
        <a:bodyPr/>
        <a:lstStyle/>
        <a:p>
          <a:endParaRPr lang="en-US"/>
        </a:p>
      </dgm:t>
    </dgm:pt>
    <dgm:pt modelId="{79A98409-2CEC-B740-8928-61641D03CA39}" type="sibTrans" cxnId="{3CDF3AC7-8518-5740-872F-C69DC4754F4E}">
      <dgm:prSet/>
      <dgm:spPr/>
      <dgm:t>
        <a:bodyPr/>
        <a:lstStyle/>
        <a:p>
          <a:endParaRPr lang="en-US"/>
        </a:p>
      </dgm:t>
    </dgm:pt>
    <dgm:pt modelId="{FA42C1FB-B025-0F44-BF5E-FDC17789051B}">
      <dgm:prSet phldrT="[Text]" custT="1"/>
      <dgm:spPr>
        <a:solidFill>
          <a:srgbClr val="FFC000"/>
        </a:solidFill>
        <a:ln>
          <a:solidFill>
            <a:schemeClr val="tx1"/>
          </a:solidFill>
        </a:ln>
      </dgm:spPr>
      <dgm:t>
        <a:bodyPr/>
        <a:lstStyle/>
        <a:p>
          <a:r>
            <a:rPr lang="en-US" sz="1800" b="1" dirty="0">
              <a:solidFill>
                <a:schemeClr val="tx1"/>
              </a:solidFill>
            </a:rPr>
            <a:t>Find a way to track your progress</a:t>
          </a:r>
        </a:p>
      </dgm:t>
    </dgm:pt>
    <dgm:pt modelId="{C3D39229-AF84-FA40-AB52-D8CD89640D33}" type="parTrans" cxnId="{725D9CC6-5986-B143-B978-91DA3417F348}">
      <dgm:prSet/>
      <dgm:spPr/>
      <dgm:t>
        <a:bodyPr/>
        <a:lstStyle/>
        <a:p>
          <a:endParaRPr lang="en-US"/>
        </a:p>
      </dgm:t>
    </dgm:pt>
    <dgm:pt modelId="{9303705A-CCAE-1243-B728-A2CA0A2E4ED9}" type="sibTrans" cxnId="{725D9CC6-5986-B143-B978-91DA3417F348}">
      <dgm:prSet/>
      <dgm:spPr>
        <a:gradFill rotWithShape="0">
          <a:gsLst>
            <a:gs pos="0">
              <a:schemeClr val="accent6">
                <a:hueOff val="0"/>
                <a:satOff val="0"/>
                <a:lumOff val="0"/>
                <a:alphaOff val="0"/>
                <a:satMod val="103000"/>
                <a:lumMod val="102000"/>
                <a:tint val="94000"/>
              </a:schemeClr>
            </a:gs>
            <a:gs pos="50000">
              <a:schemeClr val="accent2"/>
            </a:gs>
            <a:gs pos="100000">
              <a:schemeClr val="accent6">
                <a:hueOff val="0"/>
                <a:satOff val="0"/>
                <a:lumOff val="0"/>
                <a:alphaOff val="0"/>
                <a:lumMod val="99000"/>
                <a:satMod val="120000"/>
                <a:shade val="78000"/>
              </a:schemeClr>
            </a:gs>
          </a:gsLst>
        </a:gradFill>
      </dgm:spPr>
      <dgm:t>
        <a:bodyPr/>
        <a:lstStyle/>
        <a:p>
          <a:endParaRPr lang="en-US"/>
        </a:p>
      </dgm:t>
    </dgm:pt>
    <dgm:pt modelId="{AF855B02-8DCD-1340-A051-B137B217307A}" type="pres">
      <dgm:prSet presAssocID="{D544F999-EC48-8C43-A453-8D58E5F98C9C}" presName="Name0" presStyleCnt="0">
        <dgm:presLayoutVars>
          <dgm:chMax val="1"/>
          <dgm:dir/>
          <dgm:animLvl val="ctr"/>
          <dgm:resizeHandles val="exact"/>
        </dgm:presLayoutVars>
      </dgm:prSet>
      <dgm:spPr/>
    </dgm:pt>
    <dgm:pt modelId="{26994162-762F-F647-8ED7-5F8689027AF4}" type="pres">
      <dgm:prSet presAssocID="{C03AD51C-745A-314A-8E7A-86E5FE1231FE}" presName="centerShape" presStyleLbl="node0" presStyleIdx="0" presStyleCnt="1"/>
      <dgm:spPr/>
    </dgm:pt>
    <dgm:pt modelId="{2482659B-047B-0844-B6CC-E837CE1195D2}" type="pres">
      <dgm:prSet presAssocID="{DF3FD208-B72D-5444-B53F-95B4BC686221}" presName="node" presStyleLbl="node1" presStyleIdx="0" presStyleCnt="6">
        <dgm:presLayoutVars>
          <dgm:bulletEnabled val="1"/>
        </dgm:presLayoutVars>
      </dgm:prSet>
      <dgm:spPr/>
    </dgm:pt>
    <dgm:pt modelId="{DBC56248-7932-8141-8C8D-4208B556B710}" type="pres">
      <dgm:prSet presAssocID="{DF3FD208-B72D-5444-B53F-95B4BC686221}" presName="dummy" presStyleCnt="0"/>
      <dgm:spPr/>
    </dgm:pt>
    <dgm:pt modelId="{F5829E3C-512E-A74D-B932-EE6171C8AF59}" type="pres">
      <dgm:prSet presAssocID="{AA97F2EC-5087-014E-A165-26C339E72CBE}" presName="sibTrans" presStyleLbl="sibTrans2D1" presStyleIdx="0" presStyleCnt="6"/>
      <dgm:spPr/>
    </dgm:pt>
    <dgm:pt modelId="{BC9DF9C0-E5B4-C849-8AD3-7E9076AE6471}" type="pres">
      <dgm:prSet presAssocID="{0A391AD9-2313-B04C-9FED-0E8EB3B55838}" presName="node" presStyleLbl="node1" presStyleIdx="1" presStyleCnt="6">
        <dgm:presLayoutVars>
          <dgm:bulletEnabled val="1"/>
        </dgm:presLayoutVars>
      </dgm:prSet>
      <dgm:spPr/>
    </dgm:pt>
    <dgm:pt modelId="{ADE2AC64-2323-FD47-B21C-334E80D439C1}" type="pres">
      <dgm:prSet presAssocID="{0A391AD9-2313-B04C-9FED-0E8EB3B55838}" presName="dummy" presStyleCnt="0"/>
      <dgm:spPr/>
    </dgm:pt>
    <dgm:pt modelId="{04C500B0-96CC-7248-940B-0B6262B04157}" type="pres">
      <dgm:prSet presAssocID="{7204E680-647F-334E-B1CC-8BD25B5A2A91}" presName="sibTrans" presStyleLbl="sibTrans2D1" presStyleIdx="1" presStyleCnt="6"/>
      <dgm:spPr/>
    </dgm:pt>
    <dgm:pt modelId="{623E4E94-3E55-3544-93F8-08F9CDFAB333}" type="pres">
      <dgm:prSet presAssocID="{D98A4ED6-91F7-B44E-B15A-0A86438492FF}" presName="node" presStyleLbl="node1" presStyleIdx="2" presStyleCnt="6" custScaleX="105403" custScaleY="102453">
        <dgm:presLayoutVars>
          <dgm:bulletEnabled val="1"/>
        </dgm:presLayoutVars>
      </dgm:prSet>
      <dgm:spPr/>
    </dgm:pt>
    <dgm:pt modelId="{594B2387-2A25-6A45-852A-B91BD33D0DC1}" type="pres">
      <dgm:prSet presAssocID="{D98A4ED6-91F7-B44E-B15A-0A86438492FF}" presName="dummy" presStyleCnt="0"/>
      <dgm:spPr/>
    </dgm:pt>
    <dgm:pt modelId="{43B09E80-16B0-F745-9D7E-F12F034F046C}" type="pres">
      <dgm:prSet presAssocID="{F7249A68-A8E8-194A-8A58-B10432088CA5}" presName="sibTrans" presStyleLbl="sibTrans2D1" presStyleIdx="2" presStyleCnt="6"/>
      <dgm:spPr/>
    </dgm:pt>
    <dgm:pt modelId="{D6AABB51-53B9-8C4B-890B-5DBE2A22D6D7}" type="pres">
      <dgm:prSet presAssocID="{42E7E372-EFD3-D545-90B5-A88151FE6881}" presName="node" presStyleLbl="node1" presStyleIdx="3" presStyleCnt="6" custScaleX="104292" custScaleY="93912" custRadScaleRad="104131" custRadScaleInc="2">
        <dgm:presLayoutVars>
          <dgm:bulletEnabled val="1"/>
        </dgm:presLayoutVars>
      </dgm:prSet>
      <dgm:spPr/>
    </dgm:pt>
    <dgm:pt modelId="{12B3FA66-544E-D54F-B2E2-155DB95C92C2}" type="pres">
      <dgm:prSet presAssocID="{42E7E372-EFD3-D545-90B5-A88151FE6881}" presName="dummy" presStyleCnt="0"/>
      <dgm:spPr/>
    </dgm:pt>
    <dgm:pt modelId="{10FEEAFD-5C42-0047-9488-F594878FCD19}" type="pres">
      <dgm:prSet presAssocID="{B1AC9260-F52A-E546-ADD0-0C8A1DE8FC39}" presName="sibTrans" presStyleLbl="sibTrans2D1" presStyleIdx="3" presStyleCnt="6"/>
      <dgm:spPr/>
    </dgm:pt>
    <dgm:pt modelId="{DF3F7BB5-EC76-A640-9841-F2436313B1AB}" type="pres">
      <dgm:prSet presAssocID="{FA42C1FB-B025-0F44-BF5E-FDC17789051B}" presName="node" presStyleLbl="node1" presStyleIdx="4" presStyleCnt="6">
        <dgm:presLayoutVars>
          <dgm:bulletEnabled val="1"/>
        </dgm:presLayoutVars>
      </dgm:prSet>
      <dgm:spPr/>
    </dgm:pt>
    <dgm:pt modelId="{70BA1938-3363-CC4D-B395-76E8FA745DCF}" type="pres">
      <dgm:prSet presAssocID="{FA42C1FB-B025-0F44-BF5E-FDC17789051B}" presName="dummy" presStyleCnt="0"/>
      <dgm:spPr/>
    </dgm:pt>
    <dgm:pt modelId="{1A2D4CF9-1CC2-D040-BB63-B6FE36594E21}" type="pres">
      <dgm:prSet presAssocID="{9303705A-CCAE-1243-B728-A2CA0A2E4ED9}" presName="sibTrans" presStyleLbl="sibTrans2D1" presStyleIdx="4" presStyleCnt="6"/>
      <dgm:spPr/>
    </dgm:pt>
    <dgm:pt modelId="{1EF381DB-88BF-244F-B6C1-00537CB8BB15}" type="pres">
      <dgm:prSet presAssocID="{8AF94C8E-CA2F-B843-99BF-4007A364DFF8}" presName="node" presStyleLbl="node1" presStyleIdx="5" presStyleCnt="6">
        <dgm:presLayoutVars>
          <dgm:bulletEnabled val="1"/>
        </dgm:presLayoutVars>
      </dgm:prSet>
      <dgm:spPr/>
    </dgm:pt>
    <dgm:pt modelId="{0FD34809-8C74-A245-A916-5BE5C0C8B000}" type="pres">
      <dgm:prSet presAssocID="{8AF94C8E-CA2F-B843-99BF-4007A364DFF8}" presName="dummy" presStyleCnt="0"/>
      <dgm:spPr/>
    </dgm:pt>
    <dgm:pt modelId="{00938235-2ED4-F64B-8728-DFC8817BF7F5}" type="pres">
      <dgm:prSet presAssocID="{01FA30DC-EBD9-9843-9044-61F878A4B967}" presName="sibTrans" presStyleLbl="sibTrans2D1" presStyleIdx="5" presStyleCnt="6"/>
      <dgm:spPr/>
    </dgm:pt>
  </dgm:ptLst>
  <dgm:cxnLst>
    <dgm:cxn modelId="{9DBB870C-AC38-D345-B1A7-428F16BBEF9E}" srcId="{D544F999-EC48-8C43-A453-8D58E5F98C9C}" destId="{C03AD51C-745A-314A-8E7A-86E5FE1231FE}" srcOrd="0" destOrd="0" parTransId="{B157DA3C-F568-DE4D-A975-59D54B98AF3D}" sibTransId="{F58A0746-C7CF-8E43-93BE-858200F0A796}"/>
    <dgm:cxn modelId="{D5D12510-0CD0-184D-9ECB-0D83496F314F}" type="presOf" srcId="{9303705A-CCAE-1243-B728-A2CA0A2E4ED9}" destId="{1A2D4CF9-1CC2-D040-BB63-B6FE36594E21}" srcOrd="0" destOrd="0" presId="urn:microsoft.com/office/officeart/2005/8/layout/radial6"/>
    <dgm:cxn modelId="{B86BFA21-2941-BD48-B2C8-5EB3D7C5BB51}" type="presOf" srcId="{8AF94C8E-CA2F-B843-99BF-4007A364DFF8}" destId="{1EF381DB-88BF-244F-B6C1-00537CB8BB15}" srcOrd="0" destOrd="0" presId="urn:microsoft.com/office/officeart/2005/8/layout/radial6"/>
    <dgm:cxn modelId="{B3AF6A35-A4B7-F849-A980-449765DA22CD}" srcId="{C03AD51C-745A-314A-8E7A-86E5FE1231FE}" destId="{0A391AD9-2313-B04C-9FED-0E8EB3B55838}" srcOrd="1" destOrd="0" parTransId="{56900CE6-AE21-3045-B157-1479D00146D0}" sibTransId="{7204E680-647F-334E-B1CC-8BD25B5A2A91}"/>
    <dgm:cxn modelId="{88C8B43F-6657-204B-90C5-38B290008ADB}" type="presOf" srcId="{B1AC9260-F52A-E546-ADD0-0C8A1DE8FC39}" destId="{10FEEAFD-5C42-0047-9488-F594878FCD19}" srcOrd="0" destOrd="0" presId="urn:microsoft.com/office/officeart/2005/8/layout/radial6"/>
    <dgm:cxn modelId="{6EDB6640-7EC2-CE4C-BDE3-911F84CD5A66}" type="presOf" srcId="{D98A4ED6-91F7-B44E-B15A-0A86438492FF}" destId="{623E4E94-3E55-3544-93F8-08F9CDFAB333}" srcOrd="0" destOrd="0" presId="urn:microsoft.com/office/officeart/2005/8/layout/radial6"/>
    <dgm:cxn modelId="{90FA4671-BAFE-6749-BF43-F19F5E9625A8}" type="presOf" srcId="{0A391AD9-2313-B04C-9FED-0E8EB3B55838}" destId="{BC9DF9C0-E5B4-C849-8AD3-7E9076AE6471}" srcOrd="0" destOrd="0" presId="urn:microsoft.com/office/officeart/2005/8/layout/radial6"/>
    <dgm:cxn modelId="{5951E476-E95B-4D42-AB0D-BED2817208F3}" srcId="{C03AD51C-745A-314A-8E7A-86E5FE1231FE}" destId="{DF3FD208-B72D-5444-B53F-95B4BC686221}" srcOrd="0" destOrd="0" parTransId="{CF9457F7-786B-994D-A82A-1500ABA8FC50}" sibTransId="{AA97F2EC-5087-014E-A165-26C339E72CBE}"/>
    <dgm:cxn modelId="{4EC1A583-8355-974C-8A42-3D433BD92180}" type="presOf" srcId="{F7249A68-A8E8-194A-8A58-B10432088CA5}" destId="{43B09E80-16B0-F745-9D7E-F12F034F046C}" srcOrd="0" destOrd="0" presId="urn:microsoft.com/office/officeart/2005/8/layout/radial6"/>
    <dgm:cxn modelId="{A012EA8A-1490-DD40-B571-91284F7C108D}" type="presOf" srcId="{DF3FD208-B72D-5444-B53F-95B4BC686221}" destId="{2482659B-047B-0844-B6CC-E837CE1195D2}" srcOrd="0" destOrd="0" presId="urn:microsoft.com/office/officeart/2005/8/layout/radial6"/>
    <dgm:cxn modelId="{A3DC1C93-E836-AE4E-9085-5DB4717C8CEC}" type="presOf" srcId="{FA42C1FB-B025-0F44-BF5E-FDC17789051B}" destId="{DF3F7BB5-EC76-A640-9841-F2436313B1AB}" srcOrd="0" destOrd="0" presId="urn:microsoft.com/office/officeart/2005/8/layout/radial6"/>
    <dgm:cxn modelId="{777F31A3-D936-1649-BDAE-4F5B7D1A9381}" srcId="{C03AD51C-745A-314A-8E7A-86E5FE1231FE}" destId="{8AF94C8E-CA2F-B843-99BF-4007A364DFF8}" srcOrd="5" destOrd="0" parTransId="{B329DD87-6579-F14B-9AA2-AFCEBE13041E}" sibTransId="{01FA30DC-EBD9-9843-9044-61F878A4B967}"/>
    <dgm:cxn modelId="{04C9B5AA-E8DC-9544-9224-04CB21B8A3CB}" type="presOf" srcId="{AA97F2EC-5087-014E-A165-26C339E72CBE}" destId="{F5829E3C-512E-A74D-B932-EE6171C8AF59}" srcOrd="0" destOrd="0" presId="urn:microsoft.com/office/officeart/2005/8/layout/radial6"/>
    <dgm:cxn modelId="{846897B3-C845-C346-88C2-4F59924E4DDD}" type="presOf" srcId="{D544F999-EC48-8C43-A453-8D58E5F98C9C}" destId="{AF855B02-8DCD-1340-A051-B137B217307A}" srcOrd="0" destOrd="0" presId="urn:microsoft.com/office/officeart/2005/8/layout/radial6"/>
    <dgm:cxn modelId="{B87307B4-A4AF-A445-9879-4696870F86DE}" srcId="{C03AD51C-745A-314A-8E7A-86E5FE1231FE}" destId="{42E7E372-EFD3-D545-90B5-A88151FE6881}" srcOrd="3" destOrd="0" parTransId="{A000CA30-9635-CF4B-A187-53E0245ADB77}" sibTransId="{B1AC9260-F52A-E546-ADD0-0C8A1DE8FC39}"/>
    <dgm:cxn modelId="{A0C6BAB8-2A85-B440-9730-B3BE843C452E}" type="presOf" srcId="{7204E680-647F-334E-B1CC-8BD25B5A2A91}" destId="{04C500B0-96CC-7248-940B-0B6262B04157}" srcOrd="0" destOrd="0" presId="urn:microsoft.com/office/officeart/2005/8/layout/radial6"/>
    <dgm:cxn modelId="{5B11F9C5-AEF3-4848-A716-3017921E2224}" type="presOf" srcId="{42E7E372-EFD3-D545-90B5-A88151FE6881}" destId="{D6AABB51-53B9-8C4B-890B-5DBE2A22D6D7}" srcOrd="0" destOrd="0" presId="urn:microsoft.com/office/officeart/2005/8/layout/radial6"/>
    <dgm:cxn modelId="{725D9CC6-5986-B143-B978-91DA3417F348}" srcId="{C03AD51C-745A-314A-8E7A-86E5FE1231FE}" destId="{FA42C1FB-B025-0F44-BF5E-FDC17789051B}" srcOrd="4" destOrd="0" parTransId="{C3D39229-AF84-FA40-AB52-D8CD89640D33}" sibTransId="{9303705A-CCAE-1243-B728-A2CA0A2E4ED9}"/>
    <dgm:cxn modelId="{3CDF3AC7-8518-5740-872F-C69DC4754F4E}" srcId="{D544F999-EC48-8C43-A453-8D58E5F98C9C}" destId="{2A93DDB5-FC0C-2E43-8106-A1B684BCB13D}" srcOrd="1" destOrd="0" parTransId="{E6DECDBF-DC9E-5D42-984A-5AFF3BB998B5}" sibTransId="{79A98409-2CEC-B740-8928-61641D03CA39}"/>
    <dgm:cxn modelId="{E0DBD9CC-5006-184B-9236-1A3DA1F26475}" type="presOf" srcId="{01FA30DC-EBD9-9843-9044-61F878A4B967}" destId="{00938235-2ED4-F64B-8728-DFC8817BF7F5}" srcOrd="0" destOrd="0" presId="urn:microsoft.com/office/officeart/2005/8/layout/radial6"/>
    <dgm:cxn modelId="{AF1F62D5-C474-CE47-AEBA-7E6CCA93CBCD}" srcId="{C03AD51C-745A-314A-8E7A-86E5FE1231FE}" destId="{D98A4ED6-91F7-B44E-B15A-0A86438492FF}" srcOrd="2" destOrd="0" parTransId="{18CE59EC-785C-474B-8122-130465CBBD7A}" sibTransId="{F7249A68-A8E8-194A-8A58-B10432088CA5}"/>
    <dgm:cxn modelId="{5C2CBBFB-FB73-104E-918A-532688819299}" type="presOf" srcId="{C03AD51C-745A-314A-8E7A-86E5FE1231FE}" destId="{26994162-762F-F647-8ED7-5F8689027AF4}" srcOrd="0" destOrd="0" presId="urn:microsoft.com/office/officeart/2005/8/layout/radial6"/>
    <dgm:cxn modelId="{534590C6-80E0-784C-BBB6-E8C49DF616C5}" type="presParOf" srcId="{AF855B02-8DCD-1340-A051-B137B217307A}" destId="{26994162-762F-F647-8ED7-5F8689027AF4}" srcOrd="0" destOrd="0" presId="urn:microsoft.com/office/officeart/2005/8/layout/radial6"/>
    <dgm:cxn modelId="{4F387049-A2B6-5240-9618-F80ACD8C444B}" type="presParOf" srcId="{AF855B02-8DCD-1340-A051-B137B217307A}" destId="{2482659B-047B-0844-B6CC-E837CE1195D2}" srcOrd="1" destOrd="0" presId="urn:microsoft.com/office/officeart/2005/8/layout/radial6"/>
    <dgm:cxn modelId="{4328FB6B-DF37-B242-8497-79C814A0D3BE}" type="presParOf" srcId="{AF855B02-8DCD-1340-A051-B137B217307A}" destId="{DBC56248-7932-8141-8C8D-4208B556B710}" srcOrd="2" destOrd="0" presId="urn:microsoft.com/office/officeart/2005/8/layout/radial6"/>
    <dgm:cxn modelId="{49945F40-4AA4-AF4F-B9BA-BB34EB8CA9FA}" type="presParOf" srcId="{AF855B02-8DCD-1340-A051-B137B217307A}" destId="{F5829E3C-512E-A74D-B932-EE6171C8AF59}" srcOrd="3" destOrd="0" presId="urn:microsoft.com/office/officeart/2005/8/layout/radial6"/>
    <dgm:cxn modelId="{04238348-4542-6646-AF52-5922ADCD6EE2}" type="presParOf" srcId="{AF855B02-8DCD-1340-A051-B137B217307A}" destId="{BC9DF9C0-E5B4-C849-8AD3-7E9076AE6471}" srcOrd="4" destOrd="0" presId="urn:microsoft.com/office/officeart/2005/8/layout/radial6"/>
    <dgm:cxn modelId="{D8B02CDA-B7FF-1648-BDBD-83A7D8409A81}" type="presParOf" srcId="{AF855B02-8DCD-1340-A051-B137B217307A}" destId="{ADE2AC64-2323-FD47-B21C-334E80D439C1}" srcOrd="5" destOrd="0" presId="urn:microsoft.com/office/officeart/2005/8/layout/radial6"/>
    <dgm:cxn modelId="{11B4E9F0-D8C3-6A4A-B87F-A43586B8E44F}" type="presParOf" srcId="{AF855B02-8DCD-1340-A051-B137B217307A}" destId="{04C500B0-96CC-7248-940B-0B6262B04157}" srcOrd="6" destOrd="0" presId="urn:microsoft.com/office/officeart/2005/8/layout/radial6"/>
    <dgm:cxn modelId="{94CA3698-57B8-E047-BA6B-CC1DB26F64DE}" type="presParOf" srcId="{AF855B02-8DCD-1340-A051-B137B217307A}" destId="{623E4E94-3E55-3544-93F8-08F9CDFAB333}" srcOrd="7" destOrd="0" presId="urn:microsoft.com/office/officeart/2005/8/layout/radial6"/>
    <dgm:cxn modelId="{26CCF3EB-93A9-7143-A9E7-865FA6C4E4E1}" type="presParOf" srcId="{AF855B02-8DCD-1340-A051-B137B217307A}" destId="{594B2387-2A25-6A45-852A-B91BD33D0DC1}" srcOrd="8" destOrd="0" presId="urn:microsoft.com/office/officeart/2005/8/layout/radial6"/>
    <dgm:cxn modelId="{7ADD4656-31A2-254A-91A7-41A071E344DD}" type="presParOf" srcId="{AF855B02-8DCD-1340-A051-B137B217307A}" destId="{43B09E80-16B0-F745-9D7E-F12F034F046C}" srcOrd="9" destOrd="0" presId="urn:microsoft.com/office/officeart/2005/8/layout/radial6"/>
    <dgm:cxn modelId="{1D645796-2C99-BA4B-AAFF-7B56DE483870}" type="presParOf" srcId="{AF855B02-8DCD-1340-A051-B137B217307A}" destId="{D6AABB51-53B9-8C4B-890B-5DBE2A22D6D7}" srcOrd="10" destOrd="0" presId="urn:microsoft.com/office/officeart/2005/8/layout/radial6"/>
    <dgm:cxn modelId="{74A799FC-B5D5-A14D-A99A-B46EF4965597}" type="presParOf" srcId="{AF855B02-8DCD-1340-A051-B137B217307A}" destId="{12B3FA66-544E-D54F-B2E2-155DB95C92C2}" srcOrd="11" destOrd="0" presId="urn:microsoft.com/office/officeart/2005/8/layout/radial6"/>
    <dgm:cxn modelId="{5337FD65-9C1D-3B41-93AD-28DF5DE64F6C}" type="presParOf" srcId="{AF855B02-8DCD-1340-A051-B137B217307A}" destId="{10FEEAFD-5C42-0047-9488-F594878FCD19}" srcOrd="12" destOrd="0" presId="urn:microsoft.com/office/officeart/2005/8/layout/radial6"/>
    <dgm:cxn modelId="{255E4656-EFF3-3845-BF86-8986AE340A17}" type="presParOf" srcId="{AF855B02-8DCD-1340-A051-B137B217307A}" destId="{DF3F7BB5-EC76-A640-9841-F2436313B1AB}" srcOrd="13" destOrd="0" presId="urn:microsoft.com/office/officeart/2005/8/layout/radial6"/>
    <dgm:cxn modelId="{A6BE1F91-12C7-4846-9FD3-C4B151AD5416}" type="presParOf" srcId="{AF855B02-8DCD-1340-A051-B137B217307A}" destId="{70BA1938-3363-CC4D-B395-76E8FA745DCF}" srcOrd="14" destOrd="0" presId="urn:microsoft.com/office/officeart/2005/8/layout/radial6"/>
    <dgm:cxn modelId="{3BC0D3D5-5CF1-F24A-9896-69012C18CE4B}" type="presParOf" srcId="{AF855B02-8DCD-1340-A051-B137B217307A}" destId="{1A2D4CF9-1CC2-D040-BB63-B6FE36594E21}" srcOrd="15" destOrd="0" presId="urn:microsoft.com/office/officeart/2005/8/layout/radial6"/>
    <dgm:cxn modelId="{46E163D4-7326-2145-99C0-5C6E98D5652A}" type="presParOf" srcId="{AF855B02-8DCD-1340-A051-B137B217307A}" destId="{1EF381DB-88BF-244F-B6C1-00537CB8BB15}" srcOrd="16" destOrd="0" presId="urn:microsoft.com/office/officeart/2005/8/layout/radial6"/>
    <dgm:cxn modelId="{B0052AA4-873C-784B-ACBA-F55C18754B4C}" type="presParOf" srcId="{AF855B02-8DCD-1340-A051-B137B217307A}" destId="{0FD34809-8C74-A245-A916-5BE5C0C8B000}" srcOrd="17" destOrd="0" presId="urn:microsoft.com/office/officeart/2005/8/layout/radial6"/>
    <dgm:cxn modelId="{46644585-562E-CC44-ACE6-2246964A5FC8}" type="presParOf" srcId="{AF855B02-8DCD-1340-A051-B137B217307A}" destId="{00938235-2ED4-F64B-8728-DFC8817BF7F5}" srcOrd="18" destOrd="0" presId="urn:microsoft.com/office/officeart/2005/8/layout/radial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38235-2ED4-F64B-8728-DFC8817BF7F5}">
      <dsp:nvSpPr>
        <dsp:cNvPr id="0" name=""/>
        <dsp:cNvSpPr/>
      </dsp:nvSpPr>
      <dsp:spPr>
        <a:xfrm>
          <a:off x="3135757" y="694768"/>
          <a:ext cx="4604752" cy="4604752"/>
        </a:xfrm>
        <a:prstGeom prst="blockArc">
          <a:avLst>
            <a:gd name="adj1" fmla="val 12600000"/>
            <a:gd name="adj2" fmla="val 16200000"/>
            <a:gd name="adj3" fmla="val 4527"/>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A2D4CF9-1CC2-D040-BB63-B6FE36594E21}">
      <dsp:nvSpPr>
        <dsp:cNvPr id="0" name=""/>
        <dsp:cNvSpPr/>
      </dsp:nvSpPr>
      <dsp:spPr>
        <a:xfrm>
          <a:off x="3135757" y="694768"/>
          <a:ext cx="4604752" cy="4604752"/>
        </a:xfrm>
        <a:prstGeom prst="blockArc">
          <a:avLst>
            <a:gd name="adj1" fmla="val 9000000"/>
            <a:gd name="adj2" fmla="val 12600000"/>
            <a:gd name="adj3" fmla="val 4527"/>
          </a:avLst>
        </a:prstGeom>
        <a:gradFill rotWithShape="0">
          <a:gsLst>
            <a:gs pos="0">
              <a:schemeClr val="accent6">
                <a:hueOff val="0"/>
                <a:satOff val="0"/>
                <a:lumOff val="0"/>
                <a:alphaOff val="0"/>
                <a:satMod val="103000"/>
                <a:lumMod val="102000"/>
                <a:tint val="94000"/>
              </a:schemeClr>
            </a:gs>
            <a:gs pos="50000">
              <a:schemeClr val="accent2"/>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0FEEAFD-5C42-0047-9488-F594878FCD19}">
      <dsp:nvSpPr>
        <dsp:cNvPr id="0" name=""/>
        <dsp:cNvSpPr/>
      </dsp:nvSpPr>
      <dsp:spPr>
        <a:xfrm>
          <a:off x="3148933" y="717904"/>
          <a:ext cx="4604752" cy="4604752"/>
        </a:xfrm>
        <a:prstGeom prst="blockArc">
          <a:avLst>
            <a:gd name="adj1" fmla="val 5420154"/>
            <a:gd name="adj2" fmla="val 9040676"/>
            <a:gd name="adj3" fmla="val 4527"/>
          </a:avLst>
        </a:prstGeom>
        <a:gradFill rotWithShape="0">
          <a:gsLst>
            <a:gs pos="0">
              <a:schemeClr val="accent5">
                <a:hueOff val="0"/>
                <a:satOff val="0"/>
                <a:lumOff val="0"/>
                <a:alphaOff val="0"/>
                <a:satMod val="103000"/>
                <a:lumMod val="102000"/>
                <a:tint val="94000"/>
              </a:schemeClr>
            </a:gs>
            <a:gs pos="50000">
              <a:schemeClr val="accent2"/>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3B09E80-16B0-F745-9D7E-F12F034F046C}">
      <dsp:nvSpPr>
        <dsp:cNvPr id="0" name=""/>
        <dsp:cNvSpPr/>
      </dsp:nvSpPr>
      <dsp:spPr>
        <a:xfrm>
          <a:off x="3122582" y="717904"/>
          <a:ext cx="4604752" cy="4604752"/>
        </a:xfrm>
        <a:prstGeom prst="blockArc">
          <a:avLst>
            <a:gd name="adj1" fmla="val 1759325"/>
            <a:gd name="adj2" fmla="val 5379896"/>
            <a:gd name="adj3" fmla="val 4527"/>
          </a:avLst>
        </a:prstGeom>
        <a:gradFill rotWithShape="0">
          <a:gsLst>
            <a:gs pos="100000">
              <a:srgbClr val="FFC000"/>
            </a:gs>
            <a:gs pos="83000">
              <a:schemeClr val="accent2"/>
            </a:gs>
            <a:gs pos="100000">
              <a:schemeClr val="accent2"/>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4C500B0-96CC-7248-940B-0B6262B04157}">
      <dsp:nvSpPr>
        <dsp:cNvPr id="0" name=""/>
        <dsp:cNvSpPr/>
      </dsp:nvSpPr>
      <dsp:spPr>
        <a:xfrm>
          <a:off x="3135757" y="694768"/>
          <a:ext cx="4604752" cy="4604752"/>
        </a:xfrm>
        <a:prstGeom prst="blockArc">
          <a:avLst>
            <a:gd name="adj1" fmla="val 19800000"/>
            <a:gd name="adj2" fmla="val 1800000"/>
            <a:gd name="adj3" fmla="val 4527"/>
          </a:avLst>
        </a:prstGeom>
        <a:gradFill rotWithShape="0">
          <a:gsLst>
            <a:gs pos="100000">
              <a:srgbClr val="FFC000"/>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5829E3C-512E-A74D-B932-EE6171C8AF59}">
      <dsp:nvSpPr>
        <dsp:cNvPr id="0" name=""/>
        <dsp:cNvSpPr/>
      </dsp:nvSpPr>
      <dsp:spPr>
        <a:xfrm>
          <a:off x="3135757" y="694768"/>
          <a:ext cx="4604752" cy="4604752"/>
        </a:xfrm>
        <a:prstGeom prst="blockArc">
          <a:avLst>
            <a:gd name="adj1" fmla="val 16200000"/>
            <a:gd name="adj2" fmla="val 19800000"/>
            <a:gd name="adj3" fmla="val 4527"/>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6994162-762F-F647-8ED7-5F8689027AF4}">
      <dsp:nvSpPr>
        <dsp:cNvPr id="0" name=""/>
        <dsp:cNvSpPr/>
      </dsp:nvSpPr>
      <dsp:spPr>
        <a:xfrm>
          <a:off x="4404158" y="1963168"/>
          <a:ext cx="2067951" cy="2067951"/>
        </a:xfrm>
        <a:prstGeom prst="ellipse">
          <a:avLst/>
        </a:prstGeom>
        <a:solidFill>
          <a:schemeClr val="accent1">
            <a:lumMod val="60000"/>
            <a:lumOff val="40000"/>
          </a:schemeClr>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Empowering Consumers</a:t>
          </a:r>
        </a:p>
      </dsp:txBody>
      <dsp:txXfrm>
        <a:off x="4707002" y="2266012"/>
        <a:ext cx="1462263" cy="1462263"/>
      </dsp:txXfrm>
    </dsp:sp>
    <dsp:sp modelId="{2482659B-047B-0844-B6CC-E837CE1195D2}">
      <dsp:nvSpPr>
        <dsp:cNvPr id="0" name=""/>
        <dsp:cNvSpPr/>
      </dsp:nvSpPr>
      <dsp:spPr>
        <a:xfrm>
          <a:off x="4714350" y="23097"/>
          <a:ext cx="1447566" cy="1447566"/>
        </a:xfrm>
        <a:prstGeom prst="ellipse">
          <a:avLst/>
        </a:prstGeom>
        <a:solidFill>
          <a:srgbClr val="FFC000"/>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Set Short Specific goals</a:t>
          </a:r>
        </a:p>
      </dsp:txBody>
      <dsp:txXfrm>
        <a:off x="4926341" y="235088"/>
        <a:ext cx="1023584" cy="1023584"/>
      </dsp:txXfrm>
    </dsp:sp>
    <dsp:sp modelId="{BC9DF9C0-E5B4-C849-8AD3-7E9076AE6471}">
      <dsp:nvSpPr>
        <dsp:cNvPr id="0" name=""/>
        <dsp:cNvSpPr/>
      </dsp:nvSpPr>
      <dsp:spPr>
        <a:xfrm>
          <a:off x="6663136" y="1148229"/>
          <a:ext cx="1447566" cy="1447566"/>
        </a:xfrm>
        <a:prstGeom prst="ellipse">
          <a:avLst/>
        </a:prstGeom>
        <a:solidFill>
          <a:srgbClr val="FFC000"/>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Find a support system that encourages you</a:t>
          </a:r>
        </a:p>
      </dsp:txBody>
      <dsp:txXfrm>
        <a:off x="6875127" y="1360220"/>
        <a:ext cx="1023584" cy="1023584"/>
      </dsp:txXfrm>
    </dsp:sp>
    <dsp:sp modelId="{623E4E94-3E55-3544-93F8-08F9CDFAB333}">
      <dsp:nvSpPr>
        <dsp:cNvPr id="0" name=""/>
        <dsp:cNvSpPr/>
      </dsp:nvSpPr>
      <dsp:spPr>
        <a:xfrm>
          <a:off x="6624030" y="3380738"/>
          <a:ext cx="1525778" cy="1483074"/>
        </a:xfrm>
        <a:prstGeom prst="ellipse">
          <a:avLst/>
        </a:prstGeom>
        <a:solidFill>
          <a:srgbClr val="FFC000"/>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Understand your strengths and limitations</a:t>
          </a:r>
        </a:p>
      </dsp:txBody>
      <dsp:txXfrm>
        <a:off x="6847475" y="3597929"/>
        <a:ext cx="1078888" cy="1048692"/>
      </dsp:txXfrm>
    </dsp:sp>
    <dsp:sp modelId="{D6AABB51-53B9-8C4B-890B-5DBE2A22D6D7}">
      <dsp:nvSpPr>
        <dsp:cNvPr id="0" name=""/>
        <dsp:cNvSpPr/>
      </dsp:nvSpPr>
      <dsp:spPr>
        <a:xfrm>
          <a:off x="4683269" y="4590786"/>
          <a:ext cx="1509695" cy="1359438"/>
        </a:xfrm>
        <a:prstGeom prst="ellipse">
          <a:avLst/>
        </a:prstGeom>
        <a:solidFill>
          <a:srgbClr val="FFC000"/>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Persevere when confronted with barriers</a:t>
          </a:r>
        </a:p>
      </dsp:txBody>
      <dsp:txXfrm>
        <a:off x="4904359" y="4789871"/>
        <a:ext cx="1067515" cy="961268"/>
      </dsp:txXfrm>
    </dsp:sp>
    <dsp:sp modelId="{DF3F7BB5-EC76-A640-9841-F2436313B1AB}">
      <dsp:nvSpPr>
        <dsp:cNvPr id="0" name=""/>
        <dsp:cNvSpPr/>
      </dsp:nvSpPr>
      <dsp:spPr>
        <a:xfrm>
          <a:off x="2765565" y="3398493"/>
          <a:ext cx="1447566" cy="1447566"/>
        </a:xfrm>
        <a:prstGeom prst="ellipse">
          <a:avLst/>
        </a:prstGeom>
        <a:solidFill>
          <a:srgbClr val="FFC000"/>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Find a way to track your progress</a:t>
          </a:r>
        </a:p>
      </dsp:txBody>
      <dsp:txXfrm>
        <a:off x="2977556" y="3610484"/>
        <a:ext cx="1023584" cy="1023584"/>
      </dsp:txXfrm>
    </dsp:sp>
    <dsp:sp modelId="{1EF381DB-88BF-244F-B6C1-00537CB8BB15}">
      <dsp:nvSpPr>
        <dsp:cNvPr id="0" name=""/>
        <dsp:cNvSpPr/>
      </dsp:nvSpPr>
      <dsp:spPr>
        <a:xfrm>
          <a:off x="2765565" y="1148229"/>
          <a:ext cx="1447566" cy="1447566"/>
        </a:xfrm>
        <a:prstGeom prst="ellipse">
          <a:avLst/>
        </a:prstGeom>
        <a:solidFill>
          <a:srgbClr val="FFC000"/>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Try other solutions</a:t>
          </a:r>
        </a:p>
      </dsp:txBody>
      <dsp:txXfrm>
        <a:off x="2977556" y="1360220"/>
        <a:ext cx="1023584" cy="102358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2F6907-A7D7-9D4C-B5A2-9269CB8AD63C}" type="slidenum">
              <a:rPr lang="en-US" smtClean="0"/>
              <a:t>‹#›</a:t>
            </a:fld>
            <a:endParaRPr lang="en-US"/>
          </a:p>
        </p:txBody>
      </p:sp>
    </p:spTree>
    <p:extLst>
      <p:ext uri="{BB962C8B-B14F-4D97-AF65-F5344CB8AC3E}">
        <p14:creationId xmlns:p14="http://schemas.microsoft.com/office/powerpoint/2010/main" val="595533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DA8E7-8606-0C42-8948-189C8033A9F9}" type="datetimeFigureOut">
              <a:rPr lang="en-US" smtClean="0"/>
              <a:t>4/27/2021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4B209E-1D8C-904E-80E2-7421BC7D7887}" type="slidenum">
              <a:rPr lang="en-US" smtClean="0"/>
              <a:t>‹#›</a:t>
            </a:fld>
            <a:endParaRPr lang="en-US"/>
          </a:p>
        </p:txBody>
      </p:sp>
    </p:spTree>
    <p:extLst>
      <p:ext uri="{BB962C8B-B14F-4D97-AF65-F5344CB8AC3E}">
        <p14:creationId xmlns:p14="http://schemas.microsoft.com/office/powerpoint/2010/main" val="568927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an example for each aspect of SMART.</a:t>
            </a:r>
          </a:p>
        </p:txBody>
      </p:sp>
      <p:sp>
        <p:nvSpPr>
          <p:cNvPr id="4" name="Slide Number Placeholder 3"/>
          <p:cNvSpPr>
            <a:spLocks noGrp="1"/>
          </p:cNvSpPr>
          <p:nvPr>
            <p:ph type="sldNum" sz="quarter" idx="10"/>
          </p:nvPr>
        </p:nvSpPr>
        <p:spPr/>
        <p:txBody>
          <a:bodyPr/>
          <a:lstStyle/>
          <a:p>
            <a:fld id="{ED4B209E-1D8C-904E-80E2-7421BC7D7887}" type="slidenum">
              <a:rPr lang="en-US" smtClean="0"/>
              <a:t>11</a:t>
            </a:fld>
            <a:endParaRPr lang="en-US"/>
          </a:p>
        </p:txBody>
      </p:sp>
    </p:spTree>
    <p:extLst>
      <p:ext uri="{BB962C8B-B14F-4D97-AF65-F5344CB8AC3E}">
        <p14:creationId xmlns:p14="http://schemas.microsoft.com/office/powerpoint/2010/main" val="1199519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here a screenshot of the SMART goals worksheet? </a:t>
            </a:r>
          </a:p>
        </p:txBody>
      </p:sp>
      <p:sp>
        <p:nvSpPr>
          <p:cNvPr id="4" name="Slide Number Placeholder 3"/>
          <p:cNvSpPr>
            <a:spLocks noGrp="1"/>
          </p:cNvSpPr>
          <p:nvPr>
            <p:ph type="sldNum" sz="quarter" idx="10"/>
          </p:nvPr>
        </p:nvSpPr>
        <p:spPr/>
        <p:txBody>
          <a:bodyPr/>
          <a:lstStyle/>
          <a:p>
            <a:fld id="{ED4B209E-1D8C-904E-80E2-7421BC7D7887}" type="slidenum">
              <a:rPr lang="en-US" smtClean="0"/>
              <a:t>13</a:t>
            </a:fld>
            <a:endParaRPr lang="en-US"/>
          </a:p>
        </p:txBody>
      </p:sp>
    </p:spTree>
    <p:extLst>
      <p:ext uri="{BB962C8B-B14F-4D97-AF65-F5344CB8AC3E}">
        <p14:creationId xmlns:p14="http://schemas.microsoft.com/office/powerpoint/2010/main" val="3657435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3505" y="770469"/>
            <a:ext cx="10782300" cy="1614951"/>
          </a:xfrm>
        </p:spPr>
        <p:txBody>
          <a:bodyPr anchor="b">
            <a:noAutofit/>
          </a:bodyPr>
          <a:lstStyle>
            <a:lvl1pPr algn="l">
              <a:lnSpc>
                <a:spcPct val="80000"/>
              </a:lnSpc>
              <a:defRPr sz="5400" spc="-90" baseline="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603505" y="2598793"/>
            <a:ext cx="9228201" cy="1874520"/>
          </a:xfrm>
        </p:spPr>
        <p:txBody>
          <a:bodyPr>
            <a:normAutofit/>
          </a:bodyPr>
          <a:lstStyle>
            <a:lvl1pPr marL="0" indent="0" algn="l">
              <a:buNone/>
              <a:defRPr sz="3200">
                <a:solidFill>
                  <a:srgbClr val="002060"/>
                </a:solidFill>
                <a:latin typeface="+mj-lt"/>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863" y="4520589"/>
            <a:ext cx="3078155" cy="156744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1"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hasCustomPrompt="1"/>
          </p:nvPr>
        </p:nvSpPr>
        <p:spPr>
          <a:xfrm>
            <a:off x="771526" y="714377"/>
            <a:ext cx="7734300" cy="5400675"/>
          </a:xfrm>
        </p:spPr>
        <p:txBody>
          <a:bodyPr vert="eaVert"/>
          <a:lstStyle>
            <a:lvl1pPr>
              <a:defRPr/>
            </a:lvl1pPr>
          </a:lstStyle>
          <a:p>
            <a:pPr lvl="0"/>
            <a:r>
              <a:rPr lang="en-US"/>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677501" y="5969000"/>
            <a:ext cx="1600200" cy="279400"/>
          </a:xfrm>
          <a:prstGeom prst="rect">
            <a:avLst/>
          </a:prstGeom>
        </p:spPr>
        <p:txBody>
          <a:bodyPr/>
          <a:lstStyle/>
          <a:p>
            <a:fld id="{BB856123-F83B-CE40-B0EB-0A0ECD8FAF46}" type="datetimeFigureOut">
              <a:rPr lang="en-US" smtClean="0"/>
              <a:t>4/27/2021</a:t>
            </a:fld>
            <a:endParaRPr lang="en-US"/>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65C2DCB5-05E1-E245-BAF0-CA04CAD0DDC9}" type="slidenum">
              <a:rPr lang="en-US" smtClean="0"/>
              <a:t>‹#›</a:t>
            </a:fld>
            <a:endParaRPr lang="en-US"/>
          </a:p>
        </p:txBody>
      </p:sp>
    </p:spTree>
    <p:extLst>
      <p:ext uri="{BB962C8B-B14F-4D97-AF65-F5344CB8AC3E}">
        <p14:creationId xmlns:p14="http://schemas.microsoft.com/office/powerpoint/2010/main" val="921738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a:lvl1pPr>
            <a:lvl8pPr marL="1371450" indent="-342900">
              <a:buFont typeface="Arial" panose="020B0604020202020204" pitchFamily="34" charset="0"/>
              <a:buChar char="•"/>
              <a:defRPr sz="2400"/>
            </a:lvl8pPr>
          </a:lstStyle>
          <a:p>
            <a:pPr lvl="0"/>
            <a:r>
              <a:rPr lang="en-US" dirty="0"/>
              <a:t> 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676656" y="1998134"/>
            <a:ext cx="466344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 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6011331" y="1998134"/>
            <a:ext cx="466344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 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hasCustomPrompt="1"/>
          </p:nvPr>
        </p:nvSpPr>
        <p:spPr>
          <a:xfrm>
            <a:off x="676656" y="2753084"/>
            <a:ext cx="4663440"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 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hasCustomPrompt="1"/>
          </p:nvPr>
        </p:nvSpPr>
        <p:spPr>
          <a:xfrm>
            <a:off x="6007608" y="2750990"/>
            <a:ext cx="4663440"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 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solidFill>
            <a:srgbClr val="006F5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3000">
                <a:solidFill>
                  <a:srgbClr val="FFFFFF"/>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762000" y="762000"/>
            <a:ext cx="6096000" cy="4572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 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8275983" y="2511813"/>
            <a:ext cx="3398520" cy="3126987"/>
          </a:xfrm>
        </p:spPr>
        <p:txBody>
          <a:bodyPr>
            <a:normAutofit/>
          </a:bodyPr>
          <a:lstStyle>
            <a:lvl1pPr marL="0" marR="0" indent="0" algn="l" defTabSz="685800" rtl="0" eaLnBrk="1" fontAlgn="auto" latinLnBrk="0" hangingPunct="1">
              <a:lnSpc>
                <a:spcPct val="100000"/>
              </a:lnSpc>
              <a:spcBef>
                <a:spcPts val="900"/>
              </a:spcBef>
              <a:spcAft>
                <a:spcPts val="0"/>
              </a:spcAft>
              <a:buClrTx/>
              <a:buSzTx/>
              <a:buFontTx/>
              <a:buNone/>
              <a:tabLst/>
              <a:defRPr sz="13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ts val="1050"/>
              </a:spcBef>
              <a:spcAft>
                <a:spcPts val="0"/>
              </a:spcAft>
              <a:buClrTx/>
              <a:buSzTx/>
              <a:buFontTx/>
              <a:buNone/>
              <a:tabLst/>
              <a:defRPr/>
            </a:pPr>
            <a:r>
              <a:rPr lang="en-US"/>
              <a:t>Click to edit Master text styles</a:t>
            </a:r>
          </a:p>
        </p:txBody>
      </p:sp>
      <p:sp>
        <p:nvSpPr>
          <p:cNvPr id="7" name="Slide Number Placeholder 6"/>
          <p:cNvSpPr>
            <a:spLocks noGrp="1"/>
          </p:cNvSpPr>
          <p:nvPr>
            <p:ph type="sldNum" sz="quarter" idx="12"/>
          </p:nvPr>
        </p:nvSpPr>
        <p:spPr>
          <a:xfrm>
            <a:off x="8763927" y="5876414"/>
            <a:ext cx="2926080" cy="764635"/>
          </a:xfrm>
          <a:prstGeom prst="rect">
            <a:avLst/>
          </a:prstGeom>
        </p:spPr>
        <p:txBody>
          <a:bodyPr/>
          <a:lstStyle>
            <a:lvl1pPr>
              <a:defRPr>
                <a:solidFill>
                  <a:srgbClr val="FFFFFF">
                    <a:alpha val="20000"/>
                  </a:srgbClr>
                </a:solidFill>
              </a:defRPr>
            </a:lvl1pPr>
          </a:lstStyle>
          <a:p>
            <a:fld id="{65C2DCB5-05E1-E245-BAF0-CA04CAD0DD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4855960"/>
            <a:ext cx="10780776" cy="613283"/>
          </a:xfrm>
        </p:spPr>
        <p:txBody>
          <a:bodyPr anchor="b">
            <a:normAutofit/>
          </a:bodyPr>
          <a:lstStyle>
            <a:lvl1pPr>
              <a:defRPr sz="3200" b="0">
                <a:solidFill>
                  <a:srgbClr val="002060"/>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76656" y="5558041"/>
            <a:ext cx="9229344" cy="533400"/>
          </a:xfrm>
        </p:spPr>
        <p:txBody>
          <a:bodyPr>
            <a:normAutofit/>
          </a:bodyPr>
          <a:lstStyle>
            <a:lvl1pPr marL="0" indent="0">
              <a:lnSpc>
                <a:spcPct val="90000"/>
              </a:lnSpc>
              <a:buNone/>
              <a:defRPr sz="1800">
                <a:solidFill>
                  <a:srgbClr val="002060"/>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6" y="499534"/>
            <a:ext cx="10772775" cy="15121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57226" y="2127739"/>
            <a:ext cx="10772775" cy="3650127"/>
          </a:xfrm>
          <a:prstGeom prst="rect">
            <a:avLst/>
          </a:prstGeom>
        </p:spPr>
        <p:txBody>
          <a:bodyPr vert="horz" lIns="91440" tIns="45720" rIns="91440" bIns="45720" rtlCol="0">
            <a:normAutofit/>
          </a:bodyPr>
          <a:lstStyle/>
          <a:p>
            <a:pPr lvl="0"/>
            <a:r>
              <a:rPr lang="en-US" dirty="0"/>
              <a:t> 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p:nvSpPr>
        <p:spPr>
          <a:xfrm>
            <a:off x="0" y="6581002"/>
            <a:ext cx="12192000" cy="276999"/>
          </a:xfrm>
          <a:prstGeom prst="rect">
            <a:avLst/>
          </a:prstGeom>
          <a:solidFill>
            <a:srgbClr val="006F51"/>
          </a:solidFill>
        </p:spPr>
        <p:txBody>
          <a:bodyPr wrap="square">
            <a:spAutoFit/>
          </a:bodyPr>
          <a:lstStyle/>
          <a:p>
            <a:pPr marL="228600" indent="0" algn="l"/>
            <a:r>
              <a:rPr lang="en-US" sz="1200" dirty="0">
                <a:solidFill>
                  <a:schemeClr val="bg1"/>
                </a:solidFill>
              </a:rPr>
              <a:t>Research &amp; Training Center on Community Living</a:t>
            </a:r>
          </a:p>
        </p:txBody>
      </p:sp>
    </p:spTree>
    <p:extLst>
      <p:ext uri="{BB962C8B-B14F-4D97-AF65-F5344CB8AC3E}">
        <p14:creationId xmlns:p14="http://schemas.microsoft.com/office/powerpoint/2010/main" val="213654999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685800" rtl="0" eaLnBrk="1" latinLnBrk="0" hangingPunct="1">
        <a:lnSpc>
          <a:spcPct val="85000"/>
        </a:lnSpc>
        <a:spcBef>
          <a:spcPct val="0"/>
        </a:spcBef>
        <a:buNone/>
        <a:defRPr sz="4400" kern="1200" spc="-90" baseline="0">
          <a:solidFill>
            <a:srgbClr val="002060"/>
          </a:solidFill>
          <a:latin typeface="+mj-lt"/>
          <a:ea typeface="+mj-ea"/>
          <a:cs typeface="+mj-cs"/>
        </a:defRPr>
      </a:lvl1pPr>
    </p:titleStyle>
    <p:bodyStyle>
      <a:lvl1pPr marL="68580" indent="-68580" algn="l" defTabSz="685800" rtl="0" eaLnBrk="1" latinLnBrk="0" hangingPunct="1">
        <a:lnSpc>
          <a:spcPct val="85000"/>
        </a:lnSpc>
        <a:spcBef>
          <a:spcPts val="975"/>
        </a:spcBef>
        <a:buFont typeface="Arial" pitchFamily="34" charset="0"/>
        <a:buChar char="•"/>
        <a:defRPr sz="3600" kern="1200">
          <a:solidFill>
            <a:srgbClr val="002060"/>
          </a:solidFill>
          <a:latin typeface="+mn-lt"/>
          <a:ea typeface="+mn-ea"/>
          <a:cs typeface="+mn-cs"/>
        </a:defRPr>
      </a:lvl1pPr>
      <a:lvl2pPr marL="511969" indent="-257175" algn="l" defTabSz="685800" rtl="0" eaLnBrk="1" latinLnBrk="0" hangingPunct="1">
        <a:lnSpc>
          <a:spcPct val="85000"/>
        </a:lnSpc>
        <a:spcBef>
          <a:spcPts val="450"/>
        </a:spcBef>
        <a:buFont typeface="Calibri Light" panose="020F0302020204030204" pitchFamily="34" charset="0"/>
        <a:buChar char="̶"/>
        <a:defRPr sz="2800" kern="1200">
          <a:solidFill>
            <a:srgbClr val="002060"/>
          </a:solidFill>
          <a:latin typeface="+mn-lt"/>
          <a:ea typeface="+mn-ea"/>
          <a:cs typeface="+mn-cs"/>
        </a:defRPr>
      </a:lvl2pPr>
      <a:lvl3pPr marL="729854" indent="-173831" algn="l" defTabSz="685800" rtl="0" eaLnBrk="1" latinLnBrk="0" hangingPunct="1">
        <a:lnSpc>
          <a:spcPct val="85000"/>
        </a:lnSpc>
        <a:spcBef>
          <a:spcPts val="450"/>
        </a:spcBef>
        <a:buFont typeface="Courier New" panose="02070309020205020404" pitchFamily="49" charset="0"/>
        <a:buChar char="o"/>
        <a:tabLst>
          <a:tab pos="729854" algn="l"/>
        </a:tabLst>
        <a:defRPr sz="2800" i="1" kern="1200">
          <a:solidFill>
            <a:srgbClr val="002060"/>
          </a:solidFill>
          <a:latin typeface="+mn-lt"/>
          <a:ea typeface="+mn-ea"/>
          <a:cs typeface="+mn-cs"/>
        </a:defRPr>
      </a:lvl3pPr>
      <a:lvl4pPr marL="1066800" indent="-294085" algn="l" defTabSz="685800" rtl="0" eaLnBrk="1" latinLnBrk="0" hangingPunct="1">
        <a:lnSpc>
          <a:spcPct val="85000"/>
        </a:lnSpc>
        <a:spcBef>
          <a:spcPts val="450"/>
        </a:spcBef>
        <a:buFont typeface="Wingdings" panose="05000000000000000000" pitchFamily="2" charset="2"/>
        <a:buChar char="Ø"/>
        <a:defRPr sz="2800" kern="1200">
          <a:solidFill>
            <a:srgbClr val="002060"/>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rgbClr val="002060"/>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C183D7F6-B498-43B3-948B-1728B52AA6E4}">
                <adec:decorative xmlns:adec="http://schemas.microsoft.com/office/drawing/2017/decorative" val="1"/>
              </a:ext>
            </a:extLst>
          </p:cNvPr>
          <p:cNvSpPr txBox="1"/>
          <p:nvPr/>
        </p:nvSpPr>
        <p:spPr>
          <a:xfrm>
            <a:off x="293706" y="3256913"/>
            <a:ext cx="11127405" cy="1077218"/>
          </a:xfrm>
          <a:prstGeom prst="rect">
            <a:avLst/>
          </a:prstGeom>
          <a:noFill/>
        </p:spPr>
        <p:txBody>
          <a:bodyPr wrap="none" rtlCol="0">
            <a:spAutoFit/>
          </a:bodyPr>
          <a:lstStyle/>
          <a:p>
            <a:pPr algn="ctr"/>
            <a:r>
              <a:rPr lang="en-US" sz="3200" dirty="0"/>
              <a:t>This module provides an overview of the HAIL Process</a:t>
            </a:r>
          </a:p>
          <a:p>
            <a:pPr algn="ctr"/>
            <a:r>
              <a:rPr lang="en-US" sz="3200" dirty="0"/>
              <a:t>and demonstrates how to set and achieve short term health goals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15"/>
            <a:ext cx="12192000" cy="1624449"/>
          </a:xfrm>
          <a:prstGeom prst="rect">
            <a:avLst/>
          </a:prstGeom>
        </p:spPr>
      </p:pic>
      <p:sp>
        <p:nvSpPr>
          <p:cNvPr id="2" name="Title 1">
            <a:extLst>
              <a:ext uri="{C183D7F6-B498-43B3-948B-1728B52AA6E4}">
                <adec:decorative xmlns:adec="http://schemas.microsoft.com/office/drawing/2017/decorative" val="1"/>
              </a:ext>
            </a:extLst>
          </p:cNvPr>
          <p:cNvSpPr>
            <a:spLocks noGrp="1"/>
          </p:cNvSpPr>
          <p:nvPr>
            <p:ph type="ctrTitle"/>
          </p:nvPr>
        </p:nvSpPr>
        <p:spPr>
          <a:xfrm>
            <a:off x="1686864" y="1327664"/>
            <a:ext cx="8818272" cy="1446663"/>
          </a:xfrm>
        </p:spPr>
        <p:txBody>
          <a:bodyPr/>
          <a:lstStyle/>
          <a:p>
            <a:pPr algn="ctr"/>
            <a:r>
              <a:rPr lang="en-US" sz="4400" dirty="0">
                <a:solidFill>
                  <a:schemeClr val="tx1"/>
                </a:solidFill>
              </a:rPr>
              <a:t>Module 2</a:t>
            </a:r>
            <a:br>
              <a:rPr lang="en-US" sz="4400" dirty="0">
                <a:solidFill>
                  <a:schemeClr val="tx1"/>
                </a:solidFill>
              </a:rPr>
            </a:br>
            <a:r>
              <a:rPr lang="en-US" sz="4400" dirty="0">
                <a:solidFill>
                  <a:schemeClr val="tx1"/>
                </a:solidFill>
              </a:rPr>
              <a:t>HAIL Program</a:t>
            </a:r>
          </a:p>
        </p:txBody>
      </p:sp>
    </p:spTree>
    <p:extLst>
      <p:ext uri="{BB962C8B-B14F-4D97-AF65-F5344CB8AC3E}">
        <p14:creationId xmlns:p14="http://schemas.microsoft.com/office/powerpoint/2010/main" val="2012760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txBox="1">
            <a:spLocks noGrp="1"/>
          </p:cNvSpPr>
          <p:nvPr>
            <p:ph type="title" idx="4294967295"/>
          </p:nvPr>
        </p:nvSpPr>
        <p:spPr>
          <a:xfrm>
            <a:off x="2028760" y="927036"/>
            <a:ext cx="226612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n-lt"/>
                <a:ea typeface="+mn-ea"/>
                <a:cs typeface="+mn-cs"/>
              </a:rPr>
              <a:t>Example</a:t>
            </a:r>
          </a:p>
        </p:txBody>
      </p:sp>
      <p:sp>
        <p:nvSpPr>
          <p:cNvPr id="2" name="TextBox 1"/>
          <p:cNvSpPr txBox="1"/>
          <p:nvPr/>
        </p:nvSpPr>
        <p:spPr>
          <a:xfrm>
            <a:off x="3442294" y="86895"/>
            <a:ext cx="5742650" cy="707886"/>
          </a:xfrm>
          <a:prstGeom prst="rect">
            <a:avLst/>
          </a:prstGeom>
          <a:noFill/>
        </p:spPr>
        <p:txBody>
          <a:bodyPr wrap="square" rtlCol="0">
            <a:spAutoFit/>
          </a:bodyPr>
          <a:lstStyle/>
          <a:p>
            <a:pPr algn="ctr"/>
            <a:r>
              <a:rPr lang="en-US" sz="4000" dirty="0">
                <a:latin typeface="+mj-lt"/>
              </a:rPr>
              <a:t>Step 2: Finding Resources</a:t>
            </a:r>
          </a:p>
        </p:txBody>
      </p:sp>
      <p:sp>
        <p:nvSpPr>
          <p:cNvPr id="4" name="TextBox 3"/>
          <p:cNvSpPr txBox="1"/>
          <p:nvPr/>
        </p:nvSpPr>
        <p:spPr>
          <a:xfrm>
            <a:off x="760722" y="2182675"/>
            <a:ext cx="4173313" cy="3539430"/>
          </a:xfrm>
          <a:prstGeom prst="rect">
            <a:avLst/>
          </a:prstGeom>
          <a:noFill/>
        </p:spPr>
        <p:txBody>
          <a:bodyPr wrap="square" rtlCol="0">
            <a:spAutoFit/>
          </a:bodyPr>
          <a:lstStyle/>
          <a:p>
            <a:r>
              <a:rPr lang="en-US" sz="2800" dirty="0"/>
              <a:t>Maria and the ILS explore the HAIL website and identify exercise as a way to strengthen muscles to reduce pain.</a:t>
            </a:r>
          </a:p>
          <a:p>
            <a:r>
              <a:rPr lang="en-US" sz="2800" dirty="0"/>
              <a:t>They discover an article on exercises for  people with mobility impairment.</a:t>
            </a:r>
          </a:p>
        </p:txBody>
      </p:sp>
      <p:pic>
        <p:nvPicPr>
          <p:cNvPr id="9" name="Picture 8" descr="Cartoon rendering of a wheelchair user"/>
          <p:cNvPicPr>
            <a:picLocks noChangeAspect="1"/>
          </p:cNvPicPr>
          <p:nvPr/>
        </p:nvPicPr>
        <p:blipFill>
          <a:blip r:embed="rId2"/>
          <a:stretch>
            <a:fillRect/>
          </a:stretch>
        </p:blipFill>
        <p:spPr>
          <a:xfrm>
            <a:off x="887897" y="650173"/>
            <a:ext cx="976970" cy="1532502"/>
          </a:xfrm>
          <a:prstGeom prst="rect">
            <a:avLst/>
          </a:prstGeom>
        </p:spPr>
      </p:pic>
      <p:pic>
        <p:nvPicPr>
          <p:cNvPr id="3" name="Picture 2" descr="Photograph of four people exercising. Two are seate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210" y="1311756"/>
            <a:ext cx="6335649" cy="4179375"/>
          </a:xfrm>
          <a:prstGeom prst="rect">
            <a:avLst/>
          </a:prstGeom>
        </p:spPr>
      </p:pic>
    </p:spTree>
    <p:extLst>
      <p:ext uri="{BB962C8B-B14F-4D97-AF65-F5344CB8AC3E}">
        <p14:creationId xmlns:p14="http://schemas.microsoft.com/office/powerpoint/2010/main" val="856437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noGrp="1"/>
          </p:cNvSpPr>
          <p:nvPr>
            <p:ph type="title" idx="4294967295"/>
          </p:nvPr>
        </p:nvSpPr>
        <p:spPr>
          <a:xfrm>
            <a:off x="3408451" y="202588"/>
            <a:ext cx="571965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n-ea"/>
                <a:cs typeface="+mn-cs"/>
              </a:rPr>
              <a:t>Step 3: Define Goals </a:t>
            </a:r>
          </a:p>
        </p:txBody>
      </p:sp>
      <p:sp>
        <p:nvSpPr>
          <p:cNvPr id="5" name="TextBox 4"/>
          <p:cNvSpPr txBox="1"/>
          <p:nvPr/>
        </p:nvSpPr>
        <p:spPr>
          <a:xfrm>
            <a:off x="1325217" y="1528198"/>
            <a:ext cx="9886122" cy="3970318"/>
          </a:xfrm>
          <a:prstGeom prst="rect">
            <a:avLst/>
          </a:prstGeom>
          <a:noFill/>
        </p:spPr>
        <p:txBody>
          <a:bodyPr wrap="square" rtlCol="0">
            <a:spAutoFit/>
          </a:bodyPr>
          <a:lstStyle/>
          <a:p>
            <a:r>
              <a:rPr lang="en-US" sz="2800" dirty="0"/>
              <a:t>Setting SMART Short-Term health goals in HAIL is important. Ask yourself if your goal is SMART?:</a:t>
            </a:r>
          </a:p>
          <a:p>
            <a:endParaRPr lang="en-US" sz="2800" dirty="0"/>
          </a:p>
          <a:p>
            <a:pPr lvl="3"/>
            <a:r>
              <a:rPr lang="en-US" sz="2800" b="1" dirty="0">
                <a:solidFill>
                  <a:srgbClr val="C00000"/>
                </a:solidFill>
              </a:rPr>
              <a:t>S</a:t>
            </a:r>
            <a:r>
              <a:rPr lang="en-US" sz="2800" dirty="0"/>
              <a:t>: </a:t>
            </a:r>
            <a:r>
              <a:rPr lang="en-US" sz="2800" i="1" dirty="0"/>
              <a:t>Is the goal </a:t>
            </a:r>
            <a:r>
              <a:rPr lang="en-US" sz="2800" i="1" u="sng" dirty="0"/>
              <a:t>s</a:t>
            </a:r>
            <a:r>
              <a:rPr lang="en-US" sz="2800" i="1" dirty="0"/>
              <a:t>pecific? </a:t>
            </a:r>
          </a:p>
          <a:p>
            <a:pPr lvl="3"/>
            <a:r>
              <a:rPr lang="en-US" sz="2800" b="1" dirty="0">
                <a:solidFill>
                  <a:srgbClr val="C00000"/>
                </a:solidFill>
              </a:rPr>
              <a:t>M</a:t>
            </a:r>
            <a:r>
              <a:rPr lang="en-US" sz="2800" dirty="0"/>
              <a:t>: </a:t>
            </a:r>
            <a:r>
              <a:rPr lang="en-US" sz="2800" i="1" dirty="0"/>
              <a:t>Is the goal </a:t>
            </a:r>
            <a:r>
              <a:rPr lang="en-US" sz="2800" i="1" u="sng" dirty="0"/>
              <a:t>m</a:t>
            </a:r>
            <a:r>
              <a:rPr lang="en-US" sz="2800" i="1" dirty="0"/>
              <a:t>easurable?</a:t>
            </a:r>
          </a:p>
          <a:p>
            <a:pPr lvl="3"/>
            <a:r>
              <a:rPr lang="en-US" sz="2800" b="1" dirty="0">
                <a:solidFill>
                  <a:srgbClr val="C00000"/>
                </a:solidFill>
              </a:rPr>
              <a:t>A</a:t>
            </a:r>
            <a:r>
              <a:rPr lang="en-US" sz="2800" dirty="0"/>
              <a:t>: </a:t>
            </a:r>
            <a:r>
              <a:rPr lang="en-US" sz="2800" i="1" dirty="0"/>
              <a:t>Is the goal </a:t>
            </a:r>
            <a:r>
              <a:rPr lang="en-US" sz="2800" i="1" u="sng" dirty="0"/>
              <a:t>a</a:t>
            </a:r>
            <a:r>
              <a:rPr lang="en-US" sz="2800" i="1" dirty="0"/>
              <a:t>chievable or realistic?</a:t>
            </a:r>
          </a:p>
          <a:p>
            <a:pPr lvl="3"/>
            <a:r>
              <a:rPr lang="en-US" sz="2800" b="1" dirty="0">
                <a:solidFill>
                  <a:srgbClr val="C00000"/>
                </a:solidFill>
              </a:rPr>
              <a:t>R</a:t>
            </a:r>
            <a:r>
              <a:rPr lang="en-US" sz="2800" dirty="0"/>
              <a:t>: </a:t>
            </a:r>
            <a:r>
              <a:rPr lang="en-US" sz="2800" i="1" dirty="0"/>
              <a:t>Is the goal </a:t>
            </a:r>
            <a:r>
              <a:rPr lang="en-US" sz="2800" i="1" u="sng" dirty="0"/>
              <a:t>r</a:t>
            </a:r>
            <a:r>
              <a:rPr lang="en-US" sz="2800" i="1" dirty="0"/>
              <a:t>elevant to your health needs?</a:t>
            </a:r>
          </a:p>
          <a:p>
            <a:pPr lvl="3"/>
            <a:r>
              <a:rPr lang="en-US" sz="2800" b="1" dirty="0">
                <a:solidFill>
                  <a:srgbClr val="C00000"/>
                </a:solidFill>
              </a:rPr>
              <a:t>T</a:t>
            </a:r>
            <a:r>
              <a:rPr lang="en-US" sz="2800" dirty="0"/>
              <a:t>: </a:t>
            </a:r>
            <a:r>
              <a:rPr lang="en-US" sz="2800" i="1" dirty="0"/>
              <a:t>Is the goal </a:t>
            </a:r>
            <a:r>
              <a:rPr lang="en-US" sz="2800" i="1" u="sng" dirty="0"/>
              <a:t>t</a:t>
            </a:r>
            <a:r>
              <a:rPr lang="en-US" sz="2800" i="1" dirty="0"/>
              <a:t>ime bound? (short term)</a:t>
            </a:r>
          </a:p>
          <a:p>
            <a:endParaRPr lang="en-US" sz="2800" dirty="0"/>
          </a:p>
        </p:txBody>
      </p:sp>
      <p:pic>
        <p:nvPicPr>
          <p:cNvPr id="7" name="Picture 6" descr="Cartoon of a light bulb.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7094" y="2544418"/>
            <a:ext cx="1485706" cy="1937878"/>
          </a:xfrm>
          <a:prstGeom prst="rect">
            <a:avLst/>
          </a:prstGeom>
        </p:spPr>
      </p:pic>
    </p:spTree>
    <p:extLst>
      <p:ext uri="{BB962C8B-B14F-4D97-AF65-F5344CB8AC3E}">
        <p14:creationId xmlns:p14="http://schemas.microsoft.com/office/powerpoint/2010/main" val="214799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txBox="1">
            <a:spLocks noGrp="1"/>
          </p:cNvSpPr>
          <p:nvPr>
            <p:ph type="title" idx="4294967295"/>
          </p:nvPr>
        </p:nvSpPr>
        <p:spPr>
          <a:xfrm>
            <a:off x="3737306" y="120173"/>
            <a:ext cx="530148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n-ea"/>
                <a:cs typeface="+mn-cs"/>
              </a:rPr>
              <a:t>Step 3: Define Goals </a:t>
            </a:r>
            <a:r>
              <a:rPr kumimoji="0" lang="en-US" sz="4000" b="0" i="0" u="none" strike="noStrike" kern="1200" cap="none" spc="0" normalizeH="0" baseline="0" noProof="0" dirty="0" err="1">
                <a:ln>
                  <a:noFill/>
                </a:ln>
                <a:solidFill>
                  <a:schemeClr val="tx1"/>
                </a:solidFill>
                <a:effectLst/>
                <a:uLnTx/>
                <a:uFillTx/>
                <a:latin typeface="+mj-lt"/>
                <a:ea typeface="+mn-ea"/>
                <a:cs typeface="+mn-cs"/>
              </a:rPr>
              <a:t>ctd</a:t>
            </a:r>
            <a:r>
              <a:rPr kumimoji="0" lang="en-US" sz="4000" b="0" i="0" u="none" strike="noStrike" kern="1200" cap="none" spc="0" normalizeH="0" baseline="0" noProof="0" dirty="0">
                <a:ln>
                  <a:noFill/>
                </a:ln>
                <a:solidFill>
                  <a:schemeClr val="tx1"/>
                </a:solidFill>
                <a:effectLst/>
                <a:uLnTx/>
                <a:uFillTx/>
                <a:latin typeface="+mj-lt"/>
                <a:ea typeface="+mn-ea"/>
                <a:cs typeface="+mn-cs"/>
              </a:rPr>
              <a:t>.</a:t>
            </a:r>
          </a:p>
        </p:txBody>
      </p:sp>
      <p:sp>
        <p:nvSpPr>
          <p:cNvPr id="4" name="Triangle 3"/>
          <p:cNvSpPr/>
          <p:nvPr/>
        </p:nvSpPr>
        <p:spPr>
          <a:xfrm>
            <a:off x="4344824" y="1232631"/>
            <a:ext cx="3763618" cy="1860069"/>
          </a:xfrm>
          <a:prstGeom prst="triangl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ILS </a:t>
            </a:r>
            <a:r>
              <a:rPr lang="en-US" dirty="0">
                <a:solidFill>
                  <a:schemeClr val="tx1"/>
                </a:solidFill>
              </a:rPr>
              <a:t>asks consumer to define goals</a:t>
            </a:r>
          </a:p>
        </p:txBody>
      </p:sp>
      <p:sp>
        <p:nvSpPr>
          <p:cNvPr id="8" name="Rectangle 7"/>
          <p:cNvSpPr/>
          <p:nvPr/>
        </p:nvSpPr>
        <p:spPr>
          <a:xfrm>
            <a:off x="8570824" y="1375529"/>
            <a:ext cx="3411910" cy="170293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Consumer </a:t>
            </a:r>
            <a:r>
              <a:rPr lang="en-US" dirty="0">
                <a:solidFill>
                  <a:schemeClr val="tx1"/>
                </a:solidFill>
              </a:rPr>
              <a:t>defines</a:t>
            </a:r>
          </a:p>
          <a:p>
            <a:pPr lvl="0" algn="ctr"/>
            <a:r>
              <a:rPr lang="en-US" dirty="0">
                <a:solidFill>
                  <a:schemeClr val="tx1"/>
                </a:solidFill>
              </a:rPr>
              <a:t>Process Goal</a:t>
            </a:r>
          </a:p>
          <a:p>
            <a:pPr algn="ctr"/>
            <a:r>
              <a:rPr lang="en-US" i="1" dirty="0">
                <a:solidFill>
                  <a:schemeClr val="tx1"/>
                </a:solidFill>
              </a:rPr>
              <a:t>What do I need to do toward achieving my outcome goal ?</a:t>
            </a:r>
          </a:p>
          <a:p>
            <a:pPr lvl="0" algn="ctr"/>
            <a:endParaRPr lang="en-US" dirty="0">
              <a:solidFill>
                <a:schemeClr val="tx1"/>
              </a:solidFill>
            </a:endParaRPr>
          </a:p>
        </p:txBody>
      </p:sp>
      <p:sp>
        <p:nvSpPr>
          <p:cNvPr id="12" name="Rectangle 11"/>
          <p:cNvSpPr/>
          <p:nvPr/>
        </p:nvSpPr>
        <p:spPr>
          <a:xfrm>
            <a:off x="332611" y="1375529"/>
            <a:ext cx="3404695" cy="163083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Consumer </a:t>
            </a:r>
            <a:r>
              <a:rPr lang="en-US" dirty="0">
                <a:solidFill>
                  <a:schemeClr val="tx1"/>
                </a:solidFill>
              </a:rPr>
              <a:t>defines Outcome Goal</a:t>
            </a:r>
          </a:p>
          <a:p>
            <a:pPr algn="ctr"/>
            <a:r>
              <a:rPr lang="en-US" i="1" dirty="0">
                <a:solidFill>
                  <a:schemeClr val="tx1"/>
                </a:solidFill>
              </a:rPr>
              <a:t>What is the end result I would like to see in the area I have chosen within a given time frame  ?</a:t>
            </a:r>
          </a:p>
          <a:p>
            <a:pPr lvl="0" algn="ctr"/>
            <a:endParaRPr lang="en-US" dirty="0">
              <a:solidFill>
                <a:schemeClr val="tx1"/>
              </a:solidFill>
            </a:endParaRPr>
          </a:p>
        </p:txBody>
      </p:sp>
      <p:cxnSp>
        <p:nvCxnSpPr>
          <p:cNvPr id="15" name="Straight Arrow Connector 14">
            <a:extLst>
              <a:ext uri="{C183D7F6-B498-43B3-948B-1728B52AA6E4}">
                <adec:decorative xmlns:adec="http://schemas.microsoft.com/office/drawing/2017/decorative" val="1"/>
              </a:ext>
            </a:extLst>
          </p:cNvPr>
          <p:cNvCxnSpPr/>
          <p:nvPr/>
        </p:nvCxnSpPr>
        <p:spPr>
          <a:xfrm flipH="1">
            <a:off x="6226633" y="3338739"/>
            <a:ext cx="21760" cy="9947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730146" y="4554008"/>
            <a:ext cx="3459698" cy="1449836"/>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charset="0"/>
              <a:buChar char="•"/>
            </a:pPr>
            <a:r>
              <a:rPr lang="en-US" dirty="0">
                <a:solidFill>
                  <a:schemeClr val="tx1"/>
                </a:solidFill>
              </a:rPr>
              <a:t>The goals have to be related to the needs identified in step 1</a:t>
            </a:r>
          </a:p>
          <a:p>
            <a:pPr marL="285750" lvl="0" indent="-285750">
              <a:buFont typeface="Arial" charset="0"/>
              <a:buChar char="•"/>
            </a:pPr>
            <a:r>
              <a:rPr lang="en-US" dirty="0">
                <a:solidFill>
                  <a:srgbClr val="002060"/>
                </a:solidFill>
              </a:rPr>
              <a:t>The process goals should be SMART</a:t>
            </a:r>
          </a:p>
        </p:txBody>
      </p:sp>
      <p:sp>
        <p:nvSpPr>
          <p:cNvPr id="7" name="Triangle 6" descr="Yellow triangle"/>
          <p:cNvSpPr/>
          <p:nvPr/>
        </p:nvSpPr>
        <p:spPr>
          <a:xfrm>
            <a:off x="765228" y="4909065"/>
            <a:ext cx="550022" cy="41744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Green rectangle"/>
          <p:cNvSpPr/>
          <p:nvPr/>
        </p:nvSpPr>
        <p:spPr>
          <a:xfrm>
            <a:off x="844741" y="5710822"/>
            <a:ext cx="390996" cy="35953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15250" y="4957177"/>
            <a:ext cx="2800382" cy="369332"/>
          </a:xfrm>
          <a:prstGeom prst="rect">
            <a:avLst/>
          </a:prstGeom>
          <a:noFill/>
        </p:spPr>
        <p:txBody>
          <a:bodyPr wrap="none" rtlCol="0">
            <a:spAutoFit/>
          </a:bodyPr>
          <a:lstStyle/>
          <a:p>
            <a:r>
              <a:rPr lang="en-US" dirty="0"/>
              <a:t>Primary responsibility of ILS</a:t>
            </a:r>
          </a:p>
        </p:txBody>
      </p:sp>
      <p:sp>
        <p:nvSpPr>
          <p:cNvPr id="14" name="TextBox 13"/>
          <p:cNvSpPr txBox="1"/>
          <p:nvPr/>
        </p:nvSpPr>
        <p:spPr>
          <a:xfrm>
            <a:off x="1323828" y="5710822"/>
            <a:ext cx="3406317" cy="369332"/>
          </a:xfrm>
          <a:prstGeom prst="rect">
            <a:avLst/>
          </a:prstGeom>
          <a:noFill/>
        </p:spPr>
        <p:txBody>
          <a:bodyPr wrap="none" rtlCol="0">
            <a:spAutoFit/>
          </a:bodyPr>
          <a:lstStyle/>
          <a:p>
            <a:r>
              <a:rPr lang="en-US" dirty="0"/>
              <a:t>Primary responsibility of Consumer</a:t>
            </a:r>
          </a:p>
        </p:txBody>
      </p:sp>
      <p:pic>
        <p:nvPicPr>
          <p:cNvPr id="17" name="Picture 16" descr="Cartoon finger with a red ribbon tied around it"/>
          <p:cNvPicPr>
            <a:picLocks noChangeAspect="1"/>
          </p:cNvPicPr>
          <p:nvPr/>
        </p:nvPicPr>
        <p:blipFill>
          <a:blip r:embed="rId2"/>
          <a:stretch>
            <a:fillRect/>
          </a:stretch>
        </p:blipFill>
        <p:spPr>
          <a:xfrm>
            <a:off x="6590665" y="3217200"/>
            <a:ext cx="973421" cy="1198066"/>
          </a:xfrm>
          <a:prstGeom prst="rect">
            <a:avLst/>
          </a:prstGeom>
        </p:spPr>
      </p:pic>
      <p:sp>
        <p:nvSpPr>
          <p:cNvPr id="19" name="TextBox 18"/>
          <p:cNvSpPr txBox="1"/>
          <p:nvPr/>
        </p:nvSpPr>
        <p:spPr>
          <a:xfrm>
            <a:off x="4555599" y="3671107"/>
            <a:ext cx="1328762" cy="369332"/>
          </a:xfrm>
          <a:prstGeom prst="rect">
            <a:avLst/>
          </a:prstGeom>
          <a:noFill/>
        </p:spPr>
        <p:txBody>
          <a:bodyPr wrap="none" rtlCol="0">
            <a:spAutoFit/>
          </a:bodyPr>
          <a:lstStyle/>
          <a:p>
            <a:r>
              <a:rPr lang="en-US" b="1" dirty="0"/>
              <a:t>Remember!</a:t>
            </a:r>
          </a:p>
        </p:txBody>
      </p:sp>
      <p:cxnSp>
        <p:nvCxnSpPr>
          <p:cNvPr id="22" name="Straight Arrow Connector 21">
            <a:extLst>
              <a:ext uri="{C183D7F6-B498-43B3-948B-1728B52AA6E4}">
                <adec:decorative xmlns:adec="http://schemas.microsoft.com/office/drawing/2017/decorative" val="1"/>
              </a:ext>
            </a:extLst>
          </p:cNvPr>
          <p:cNvCxnSpPr/>
          <p:nvPr/>
        </p:nvCxnSpPr>
        <p:spPr>
          <a:xfrm>
            <a:off x="3791043" y="2137120"/>
            <a:ext cx="1387128"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C183D7F6-B498-43B3-948B-1728B52AA6E4}">
                <adec:decorative xmlns:adec="http://schemas.microsoft.com/office/drawing/2017/decorative" val="1"/>
              </a:ext>
            </a:extLst>
          </p:cNvPr>
          <p:cNvCxnSpPr/>
          <p:nvPr/>
        </p:nvCxnSpPr>
        <p:spPr>
          <a:xfrm>
            <a:off x="7183696" y="1997577"/>
            <a:ext cx="1387128"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974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3313649" y="0"/>
            <a:ext cx="6525312" cy="98488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n-ea"/>
                <a:cs typeface="+mn-cs"/>
              </a:rPr>
              <a:t>Step 3: Define Goals -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p:cNvSpPr txBox="1"/>
          <p:nvPr/>
        </p:nvSpPr>
        <p:spPr>
          <a:xfrm>
            <a:off x="1621648" y="798589"/>
            <a:ext cx="9909313" cy="1384995"/>
          </a:xfrm>
          <a:prstGeom prst="rect">
            <a:avLst/>
          </a:prstGeom>
          <a:noFill/>
        </p:spPr>
        <p:txBody>
          <a:bodyPr wrap="square" rtlCol="0">
            <a:spAutoFit/>
          </a:bodyPr>
          <a:lstStyle/>
          <a:p>
            <a:r>
              <a:rPr lang="en-US" sz="2800" dirty="0"/>
              <a:t>Maria decides to try to reduce her pain through exercise instead of taking additional medications. The ILS helps Maria define her outcome goal and process goals.   </a:t>
            </a:r>
          </a:p>
        </p:txBody>
      </p:sp>
      <p:sp>
        <p:nvSpPr>
          <p:cNvPr id="4" name="Content Placeholder 2"/>
          <p:cNvSpPr txBox="1">
            <a:spLocks/>
          </p:cNvSpPr>
          <p:nvPr/>
        </p:nvSpPr>
        <p:spPr>
          <a:xfrm>
            <a:off x="1074760" y="2175012"/>
            <a:ext cx="10675961" cy="4217216"/>
          </a:xfrm>
          <a:prstGeom prst="rect">
            <a:avLst/>
          </a:prstGeom>
        </p:spPr>
        <p:txBody>
          <a:bodyPr vert="horz" lIns="91440" tIns="45720" rIns="91440" bIns="45720" rtlCol="0" anchor="t">
            <a:normAutofit fontScale="850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en-US" sz="3000" dirty="0"/>
          </a:p>
          <a:p>
            <a:pPr marL="0" indent="0">
              <a:buNone/>
            </a:pPr>
            <a:r>
              <a:rPr lang="en-US" sz="3300" b="1" dirty="0"/>
              <a:t>Outcome Goal</a:t>
            </a:r>
            <a:r>
              <a:rPr lang="en-US" sz="3300" dirty="0"/>
              <a:t>: </a:t>
            </a:r>
            <a:r>
              <a:rPr lang="en-US" sz="3300" i="1" dirty="0"/>
              <a:t>What is the end result I would like to see in the area I have chosen within a given time frame  ?</a:t>
            </a:r>
          </a:p>
          <a:p>
            <a:pPr marL="0" indent="0">
              <a:buNone/>
            </a:pPr>
            <a:r>
              <a:rPr lang="en-US" sz="3300" b="1" i="1" dirty="0"/>
              <a:t>	Reduce pain to a more acceptable level without additional medications.</a:t>
            </a:r>
          </a:p>
          <a:p>
            <a:pPr algn="ctr"/>
            <a:endParaRPr lang="en-US" sz="3300" b="1" i="1" dirty="0">
              <a:solidFill>
                <a:schemeClr val="tx1"/>
              </a:solidFill>
            </a:endParaRPr>
          </a:p>
          <a:p>
            <a:pPr marL="0" indent="0">
              <a:buNone/>
            </a:pPr>
            <a:r>
              <a:rPr lang="en-US" sz="3300" b="1" dirty="0"/>
              <a:t>Process Goal</a:t>
            </a:r>
            <a:r>
              <a:rPr lang="en-US" sz="3300" dirty="0"/>
              <a:t>:  </a:t>
            </a:r>
            <a:r>
              <a:rPr lang="en-US" sz="3300" i="1" dirty="0">
                <a:solidFill>
                  <a:schemeClr val="tx1"/>
                </a:solidFill>
              </a:rPr>
              <a:t>What do I need to do toward achieving my outcome ?</a:t>
            </a:r>
          </a:p>
          <a:p>
            <a:pPr marL="0" indent="0">
              <a:buNone/>
            </a:pPr>
            <a:r>
              <a:rPr lang="en-US" sz="3300" b="1" i="1" dirty="0">
                <a:solidFill>
                  <a:schemeClr val="tx1"/>
                </a:solidFill>
              </a:rPr>
              <a:t>	I will exercise 30 minutes daily, 3 times weekly, for 8 weeks. </a:t>
            </a:r>
          </a:p>
          <a:p>
            <a:endParaRPr lang="en-US" dirty="0">
              <a:solidFill>
                <a:schemeClr val="tx1"/>
              </a:solidFill>
            </a:endParaRPr>
          </a:p>
        </p:txBody>
      </p:sp>
      <p:pic>
        <p:nvPicPr>
          <p:cNvPr id="5" name="Picture 4" descr="Cartoon rendering of a wheelchair user. "/>
          <p:cNvPicPr>
            <a:picLocks noChangeAspect="1"/>
          </p:cNvPicPr>
          <p:nvPr/>
        </p:nvPicPr>
        <p:blipFill>
          <a:blip r:embed="rId3"/>
          <a:stretch>
            <a:fillRect/>
          </a:stretch>
        </p:blipFill>
        <p:spPr>
          <a:xfrm>
            <a:off x="287163" y="492442"/>
            <a:ext cx="976970" cy="1532502"/>
          </a:xfrm>
          <a:prstGeom prst="rect">
            <a:avLst/>
          </a:prstGeom>
        </p:spPr>
      </p:pic>
    </p:spTree>
    <p:extLst>
      <p:ext uri="{BB962C8B-B14F-4D97-AF65-F5344CB8AC3E}">
        <p14:creationId xmlns:p14="http://schemas.microsoft.com/office/powerpoint/2010/main" val="626191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txBox="1">
            <a:spLocks noGrp="1"/>
          </p:cNvSpPr>
          <p:nvPr>
            <p:ph type="title" idx="4294967295"/>
          </p:nvPr>
        </p:nvSpPr>
        <p:spPr>
          <a:xfrm>
            <a:off x="2250454" y="25785"/>
            <a:ext cx="784888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n-ea"/>
                <a:cs typeface="+mn-cs"/>
              </a:rPr>
              <a:t>Step 4: Outline A Plan of Action</a:t>
            </a:r>
          </a:p>
        </p:txBody>
      </p:sp>
      <p:sp>
        <p:nvSpPr>
          <p:cNvPr id="4" name="Triangle 3"/>
          <p:cNvSpPr/>
          <p:nvPr/>
        </p:nvSpPr>
        <p:spPr>
          <a:xfrm>
            <a:off x="4508609" y="846289"/>
            <a:ext cx="3902772" cy="2232170"/>
          </a:xfrm>
          <a:prstGeom prst="triangl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ILS </a:t>
            </a:r>
            <a:r>
              <a:rPr lang="en-US" dirty="0">
                <a:solidFill>
                  <a:schemeClr val="tx1"/>
                </a:solidFill>
              </a:rPr>
              <a:t>asks consumer to outline a plan of action</a:t>
            </a:r>
          </a:p>
        </p:txBody>
      </p:sp>
      <p:sp>
        <p:nvSpPr>
          <p:cNvPr id="8" name="Rectangle 7"/>
          <p:cNvSpPr/>
          <p:nvPr/>
        </p:nvSpPr>
        <p:spPr>
          <a:xfrm>
            <a:off x="8680174" y="1354867"/>
            <a:ext cx="2467777" cy="172359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1" dirty="0">
              <a:solidFill>
                <a:schemeClr val="tx1"/>
              </a:solidFill>
            </a:endParaRPr>
          </a:p>
          <a:p>
            <a:pPr lvl="0" algn="ctr"/>
            <a:r>
              <a:rPr lang="en-US" b="1" dirty="0">
                <a:solidFill>
                  <a:schemeClr val="tx1"/>
                </a:solidFill>
              </a:rPr>
              <a:t>Back Up plan</a:t>
            </a:r>
          </a:p>
          <a:p>
            <a:pPr marL="285750" indent="-285750">
              <a:buFont typeface="Arial" charset="0"/>
              <a:buChar char="•"/>
            </a:pPr>
            <a:r>
              <a:rPr lang="en-US" i="1" dirty="0">
                <a:solidFill>
                  <a:schemeClr val="tx1"/>
                </a:solidFill>
              </a:rPr>
              <a:t>What obstacles do I envision in achieving my action plan ?</a:t>
            </a:r>
          </a:p>
          <a:p>
            <a:pPr marL="285750" indent="-285750">
              <a:buFont typeface="Arial" charset="0"/>
              <a:buChar char="•"/>
            </a:pPr>
            <a:r>
              <a:rPr lang="en-US" i="1" dirty="0">
                <a:solidFill>
                  <a:schemeClr val="tx1"/>
                </a:solidFill>
              </a:rPr>
              <a:t>How will I overcome the obstacle?</a:t>
            </a:r>
          </a:p>
          <a:p>
            <a:pPr lvl="0" algn="ctr"/>
            <a:endParaRPr lang="en-US" b="1" dirty="0">
              <a:solidFill>
                <a:schemeClr val="tx1"/>
              </a:solidFill>
            </a:endParaRPr>
          </a:p>
        </p:txBody>
      </p:sp>
      <p:sp>
        <p:nvSpPr>
          <p:cNvPr id="12" name="Rectangle 11"/>
          <p:cNvSpPr/>
          <p:nvPr/>
        </p:nvSpPr>
        <p:spPr>
          <a:xfrm>
            <a:off x="1323828" y="1354868"/>
            <a:ext cx="2502991" cy="172359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Action Plan</a:t>
            </a:r>
          </a:p>
          <a:p>
            <a:pPr algn="ctr"/>
            <a:r>
              <a:rPr lang="en-US" i="1" dirty="0">
                <a:solidFill>
                  <a:schemeClr val="tx1"/>
                </a:solidFill>
              </a:rPr>
              <a:t>What do I need to do to achieve my process goal?</a:t>
            </a:r>
          </a:p>
        </p:txBody>
      </p:sp>
      <p:cxnSp>
        <p:nvCxnSpPr>
          <p:cNvPr id="15" name="Straight Arrow Connector 14">
            <a:extLst>
              <a:ext uri="{C183D7F6-B498-43B3-948B-1728B52AA6E4}">
                <adec:decorative xmlns:adec="http://schemas.microsoft.com/office/drawing/2017/decorative" val="1"/>
              </a:ext>
            </a:extLst>
          </p:cNvPr>
          <p:cNvCxnSpPr/>
          <p:nvPr/>
        </p:nvCxnSpPr>
        <p:spPr>
          <a:xfrm flipH="1">
            <a:off x="6320720" y="3358412"/>
            <a:ext cx="21760" cy="9947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818236" y="4528456"/>
            <a:ext cx="3026729" cy="144983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charset="0"/>
              <a:buChar char="•"/>
            </a:pPr>
            <a:r>
              <a:rPr lang="en-US" dirty="0">
                <a:solidFill>
                  <a:schemeClr val="tx1"/>
                </a:solidFill>
              </a:rPr>
              <a:t>Convert your goals into doable actions</a:t>
            </a:r>
          </a:p>
          <a:p>
            <a:pPr marL="285750" lvl="0" indent="-285750">
              <a:buFont typeface="Arial" charset="0"/>
              <a:buChar char="•"/>
            </a:pPr>
            <a:r>
              <a:rPr lang="en-US" dirty="0">
                <a:solidFill>
                  <a:schemeClr val="tx1"/>
                </a:solidFill>
              </a:rPr>
              <a:t>Think about obstacles you might face</a:t>
            </a:r>
          </a:p>
        </p:txBody>
      </p:sp>
      <p:sp>
        <p:nvSpPr>
          <p:cNvPr id="7" name="Triangle 6" descr="Yellow triangle"/>
          <p:cNvSpPr/>
          <p:nvPr/>
        </p:nvSpPr>
        <p:spPr>
          <a:xfrm>
            <a:off x="765228" y="4909065"/>
            <a:ext cx="550022" cy="41744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Green rectangle"/>
          <p:cNvSpPr/>
          <p:nvPr/>
        </p:nvSpPr>
        <p:spPr>
          <a:xfrm>
            <a:off x="844741" y="5710822"/>
            <a:ext cx="390996" cy="35953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15250" y="4957177"/>
            <a:ext cx="2800382" cy="369332"/>
          </a:xfrm>
          <a:prstGeom prst="rect">
            <a:avLst/>
          </a:prstGeom>
          <a:noFill/>
        </p:spPr>
        <p:txBody>
          <a:bodyPr wrap="none" rtlCol="0">
            <a:spAutoFit/>
          </a:bodyPr>
          <a:lstStyle/>
          <a:p>
            <a:r>
              <a:rPr lang="en-US" dirty="0"/>
              <a:t>Primary responsibility of ILS</a:t>
            </a:r>
          </a:p>
        </p:txBody>
      </p:sp>
      <p:sp>
        <p:nvSpPr>
          <p:cNvPr id="14" name="TextBox 13"/>
          <p:cNvSpPr txBox="1"/>
          <p:nvPr/>
        </p:nvSpPr>
        <p:spPr>
          <a:xfrm>
            <a:off x="1323828" y="5710822"/>
            <a:ext cx="3406317" cy="369332"/>
          </a:xfrm>
          <a:prstGeom prst="rect">
            <a:avLst/>
          </a:prstGeom>
          <a:noFill/>
        </p:spPr>
        <p:txBody>
          <a:bodyPr wrap="none" rtlCol="0">
            <a:spAutoFit/>
          </a:bodyPr>
          <a:lstStyle/>
          <a:p>
            <a:r>
              <a:rPr lang="en-US" dirty="0"/>
              <a:t>Primary responsibility of Consumer</a:t>
            </a:r>
          </a:p>
        </p:txBody>
      </p:sp>
      <p:cxnSp>
        <p:nvCxnSpPr>
          <p:cNvPr id="22" name="Straight Arrow Connector 21">
            <a:extLst>
              <a:ext uri="{C183D7F6-B498-43B3-948B-1728B52AA6E4}">
                <adec:decorative xmlns:adec="http://schemas.microsoft.com/office/drawing/2017/decorative" val="1"/>
              </a:ext>
            </a:extLst>
          </p:cNvPr>
          <p:cNvCxnSpPr/>
          <p:nvPr/>
        </p:nvCxnSpPr>
        <p:spPr>
          <a:xfrm flipV="1">
            <a:off x="3961470" y="2042013"/>
            <a:ext cx="1094278" cy="3125"/>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C183D7F6-B498-43B3-948B-1728B52AA6E4}">
                <adec:decorative xmlns:adec="http://schemas.microsoft.com/office/drawing/2017/decorative" val="1"/>
              </a:ext>
            </a:extLst>
          </p:cNvPr>
          <p:cNvCxnSpPr/>
          <p:nvPr/>
        </p:nvCxnSpPr>
        <p:spPr>
          <a:xfrm flipV="1">
            <a:off x="7602485" y="1962374"/>
            <a:ext cx="882571" cy="1675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907005" y="3626503"/>
            <a:ext cx="1069075" cy="461665"/>
          </a:xfrm>
          <a:prstGeom prst="rect">
            <a:avLst/>
          </a:prstGeom>
          <a:noFill/>
        </p:spPr>
        <p:txBody>
          <a:bodyPr wrap="none" rtlCol="0">
            <a:spAutoFit/>
          </a:bodyPr>
          <a:lstStyle/>
          <a:p>
            <a:r>
              <a:rPr lang="en-US" sz="2400" b="1" dirty="0"/>
              <a:t>Think!</a:t>
            </a:r>
          </a:p>
        </p:txBody>
      </p:sp>
      <p:pic>
        <p:nvPicPr>
          <p:cNvPr id="2" name="Picture 1" descr="Cartoon of a man with his chin in his hand to indicate deep thought. A thought bubble with a question mark in it. "/>
          <p:cNvPicPr>
            <a:picLocks noChangeAspect="1"/>
          </p:cNvPicPr>
          <p:nvPr/>
        </p:nvPicPr>
        <p:blipFill>
          <a:blip r:embed="rId2"/>
          <a:stretch>
            <a:fillRect/>
          </a:stretch>
        </p:blipFill>
        <p:spPr>
          <a:xfrm>
            <a:off x="6459995" y="3138227"/>
            <a:ext cx="1372602" cy="1330460"/>
          </a:xfrm>
          <a:prstGeom prst="rect">
            <a:avLst/>
          </a:prstGeom>
        </p:spPr>
      </p:pic>
    </p:spTree>
    <p:extLst>
      <p:ext uri="{BB962C8B-B14F-4D97-AF65-F5344CB8AC3E}">
        <p14:creationId xmlns:p14="http://schemas.microsoft.com/office/powerpoint/2010/main" val="2003132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16037" y="40943"/>
            <a:ext cx="8683852" cy="707886"/>
          </a:xfrm>
          <a:prstGeom prst="rect">
            <a:avLst/>
          </a:prstGeom>
          <a:noFill/>
        </p:spPr>
        <p:txBody>
          <a:bodyPr wrap="none" rtlCol="0">
            <a:spAutoFit/>
          </a:bodyPr>
          <a:lstStyle/>
          <a:p>
            <a:pPr lvl="0"/>
            <a:r>
              <a:rPr lang="en-US" sz="4000" dirty="0">
                <a:latin typeface="+mj-lt"/>
              </a:rPr>
              <a:t>Step 4: Outline a Plan of Action- Example</a:t>
            </a:r>
          </a:p>
        </p:txBody>
      </p:sp>
      <p:sp>
        <p:nvSpPr>
          <p:cNvPr id="2" name="Title 1"/>
          <p:cNvSpPr>
            <a:spLocks noGrp="1"/>
          </p:cNvSpPr>
          <p:nvPr>
            <p:ph type="title" idx="4294967295"/>
          </p:nvPr>
        </p:nvSpPr>
        <p:spPr>
          <a:xfrm>
            <a:off x="0" y="531813"/>
            <a:ext cx="11018838" cy="1254125"/>
          </a:xfrm>
        </p:spPr>
        <p:txBody>
          <a:bodyPr>
            <a:normAutofit/>
          </a:bodyPr>
          <a:lstStyle/>
          <a:p>
            <a:pPr algn="l"/>
            <a:r>
              <a:rPr lang="en-US" sz="2800" dirty="0">
                <a:solidFill>
                  <a:schemeClr val="tx1"/>
                </a:solidFill>
              </a:rPr>
              <a:t>The ILS helps Maria to devise a plan to achieve her goal. The ILS also helps Maria think of barriers that might prevent her from pursuing her plan.</a:t>
            </a:r>
          </a:p>
        </p:txBody>
      </p:sp>
      <p:sp>
        <p:nvSpPr>
          <p:cNvPr id="3" name="Text Placeholder 2"/>
          <p:cNvSpPr>
            <a:spLocks noGrp="1"/>
          </p:cNvSpPr>
          <p:nvPr>
            <p:ph type="body" idx="4294967295"/>
          </p:nvPr>
        </p:nvSpPr>
        <p:spPr>
          <a:xfrm>
            <a:off x="311167" y="2053988"/>
            <a:ext cx="4953000" cy="4083050"/>
          </a:xfrm>
          <a:ln>
            <a:solidFill>
              <a:schemeClr val="tx1"/>
            </a:solidFill>
          </a:ln>
        </p:spPr>
        <p:txBody>
          <a:bodyPr>
            <a:normAutofit/>
          </a:bodyPr>
          <a:lstStyle/>
          <a:p>
            <a:pPr marL="0" indent="0" algn="ctr">
              <a:buNone/>
            </a:pPr>
            <a:r>
              <a:rPr lang="en-US" sz="2800" b="1" dirty="0">
                <a:solidFill>
                  <a:schemeClr val="tx1"/>
                </a:solidFill>
              </a:rPr>
              <a:t>Action Plan</a:t>
            </a:r>
          </a:p>
          <a:p>
            <a:pPr marL="0" indent="0">
              <a:buNone/>
            </a:pPr>
            <a:r>
              <a:rPr lang="en-US" sz="2800" i="1" dirty="0">
                <a:solidFill>
                  <a:schemeClr val="tx1"/>
                </a:solidFill>
              </a:rPr>
              <a:t>What do I need to do to achieve my goal?</a:t>
            </a:r>
          </a:p>
          <a:p>
            <a:pPr marL="0" indent="0">
              <a:buNone/>
            </a:pPr>
            <a:r>
              <a:rPr lang="en-US" sz="2800" b="1" i="1" dirty="0">
                <a:solidFill>
                  <a:schemeClr val="tx1"/>
                </a:solidFill>
              </a:rPr>
              <a:t>I will do resistance training and strength training for 30 minutes daily, 3 times weekly, for 8 weeks. </a:t>
            </a:r>
          </a:p>
          <a:p>
            <a:pPr marL="0" indent="0">
              <a:buNone/>
            </a:pPr>
            <a:endParaRPr lang="en-US" i="1" dirty="0"/>
          </a:p>
          <a:p>
            <a:pPr marL="0" indent="0">
              <a:buNone/>
            </a:pPr>
            <a:endParaRPr lang="en-US" b="1" i="1" dirty="0">
              <a:solidFill>
                <a:schemeClr val="tx1"/>
              </a:solidFill>
            </a:endParaRPr>
          </a:p>
        </p:txBody>
      </p:sp>
      <p:sp>
        <p:nvSpPr>
          <p:cNvPr id="5" name="Text Placeholder 4"/>
          <p:cNvSpPr>
            <a:spLocks noGrp="1"/>
          </p:cNvSpPr>
          <p:nvPr>
            <p:ph type="body" sz="quarter" idx="4294967295"/>
          </p:nvPr>
        </p:nvSpPr>
        <p:spPr>
          <a:xfrm>
            <a:off x="6244065" y="2053988"/>
            <a:ext cx="5634037" cy="4083050"/>
          </a:xfrm>
          <a:ln>
            <a:solidFill>
              <a:schemeClr val="tx1"/>
            </a:solidFill>
          </a:ln>
        </p:spPr>
        <p:txBody>
          <a:bodyPr>
            <a:normAutofit fontScale="92500" lnSpcReduction="20000"/>
          </a:bodyPr>
          <a:lstStyle/>
          <a:p>
            <a:pPr marL="0" indent="0" algn="ctr">
              <a:buNone/>
            </a:pPr>
            <a:r>
              <a:rPr lang="en-US" sz="3000" b="1" i="1" dirty="0">
                <a:solidFill>
                  <a:schemeClr val="tx1"/>
                </a:solidFill>
              </a:rPr>
              <a:t>Back-up Plan</a:t>
            </a:r>
          </a:p>
          <a:p>
            <a:pPr marL="0" indent="0">
              <a:buNone/>
            </a:pPr>
            <a:r>
              <a:rPr lang="en-US" sz="3000" i="1" dirty="0">
                <a:solidFill>
                  <a:schemeClr val="tx1"/>
                </a:solidFill>
              </a:rPr>
              <a:t>What obstacles do I envision in achieving my process goal?</a:t>
            </a:r>
          </a:p>
          <a:p>
            <a:pPr marL="0" indent="0">
              <a:buNone/>
            </a:pPr>
            <a:r>
              <a:rPr lang="en-US" sz="3000" b="1" i="1" dirty="0">
                <a:solidFill>
                  <a:schemeClr val="tx1"/>
                </a:solidFill>
              </a:rPr>
              <a:t>I sometimes get busy with other things and don’t make time to exercise.</a:t>
            </a:r>
          </a:p>
          <a:p>
            <a:pPr marL="0" indent="0">
              <a:buNone/>
            </a:pPr>
            <a:endParaRPr lang="en-US" sz="3000" i="1" dirty="0"/>
          </a:p>
          <a:p>
            <a:pPr marL="0" indent="0">
              <a:buNone/>
            </a:pPr>
            <a:r>
              <a:rPr lang="en-US" sz="3000" i="1" dirty="0">
                <a:solidFill>
                  <a:schemeClr val="tx1"/>
                </a:solidFill>
              </a:rPr>
              <a:t>How will I overcome the obstacle ?</a:t>
            </a:r>
          </a:p>
          <a:p>
            <a:pPr marL="0" indent="0">
              <a:buNone/>
            </a:pPr>
            <a:r>
              <a:rPr lang="en-US" sz="3000" b="1" i="1" dirty="0">
                <a:solidFill>
                  <a:schemeClr val="tx1"/>
                </a:solidFill>
              </a:rPr>
              <a:t>I will schedule time to exercise first thing in the morning before I get busy.</a:t>
            </a:r>
          </a:p>
          <a:p>
            <a:pPr marL="0" indent="0">
              <a:buNone/>
            </a:pPr>
            <a:endParaRPr lang="en-US" sz="3000" b="1" dirty="0"/>
          </a:p>
          <a:p>
            <a:pPr marL="0" indent="0">
              <a:buNone/>
            </a:pPr>
            <a:endParaRPr lang="en-US" sz="2800" i="1" dirty="0"/>
          </a:p>
          <a:p>
            <a:pPr marL="0" indent="0">
              <a:buNone/>
            </a:pPr>
            <a:endParaRPr lang="en-US" sz="2600" b="1" i="1" dirty="0">
              <a:solidFill>
                <a:schemeClr val="tx1"/>
              </a:solidFill>
            </a:endParaRPr>
          </a:p>
        </p:txBody>
      </p:sp>
      <p:pic>
        <p:nvPicPr>
          <p:cNvPr id="7" name="Picture 6" descr="Wheelchair user. "/>
          <p:cNvPicPr>
            <a:picLocks noChangeAspect="1"/>
          </p:cNvPicPr>
          <p:nvPr/>
        </p:nvPicPr>
        <p:blipFill>
          <a:blip r:embed="rId2"/>
          <a:stretch>
            <a:fillRect/>
          </a:stretch>
        </p:blipFill>
        <p:spPr>
          <a:xfrm>
            <a:off x="5020934" y="4872586"/>
            <a:ext cx="976970" cy="1532502"/>
          </a:xfrm>
          <a:prstGeom prst="rect">
            <a:avLst/>
          </a:prstGeom>
        </p:spPr>
      </p:pic>
    </p:spTree>
    <p:extLst>
      <p:ext uri="{BB962C8B-B14F-4D97-AF65-F5344CB8AC3E}">
        <p14:creationId xmlns:p14="http://schemas.microsoft.com/office/powerpoint/2010/main" val="1449586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txBox="1">
            <a:spLocks noGrp="1"/>
          </p:cNvSpPr>
          <p:nvPr>
            <p:ph type="title" idx="4294967295"/>
          </p:nvPr>
        </p:nvSpPr>
        <p:spPr>
          <a:xfrm>
            <a:off x="3234786" y="0"/>
            <a:ext cx="594906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n-ea"/>
                <a:cs typeface="+mn-cs"/>
              </a:rPr>
              <a:t>Step 5: Track Progress</a:t>
            </a:r>
          </a:p>
        </p:txBody>
      </p:sp>
      <p:sp>
        <p:nvSpPr>
          <p:cNvPr id="4" name="Triangle 3"/>
          <p:cNvSpPr/>
          <p:nvPr/>
        </p:nvSpPr>
        <p:spPr>
          <a:xfrm>
            <a:off x="4405006" y="741148"/>
            <a:ext cx="4122768" cy="2866756"/>
          </a:xfrm>
          <a:prstGeom prst="triangl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tx1"/>
                </a:solidFill>
              </a:rPr>
              <a:t>ILS asks the consumer to track goals using the HAIL SMART Goal Tracking Form</a:t>
            </a:r>
            <a:endParaRPr lang="en-US" b="1" dirty="0">
              <a:solidFill>
                <a:schemeClr val="tx1"/>
              </a:solidFill>
            </a:endParaRPr>
          </a:p>
          <a:p>
            <a:pPr lvl="0" algn="ctr"/>
            <a:endParaRPr lang="en-US" b="1" dirty="0">
              <a:solidFill>
                <a:schemeClr val="tx1"/>
              </a:solidFill>
            </a:endParaRPr>
          </a:p>
        </p:txBody>
      </p:sp>
      <p:sp>
        <p:nvSpPr>
          <p:cNvPr id="7" name="Triangle 6" descr="Yellow triangle"/>
          <p:cNvSpPr/>
          <p:nvPr/>
        </p:nvSpPr>
        <p:spPr>
          <a:xfrm>
            <a:off x="586324" y="4313292"/>
            <a:ext cx="550022" cy="41744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Green rectangle"/>
          <p:cNvSpPr/>
          <p:nvPr/>
        </p:nvSpPr>
        <p:spPr>
          <a:xfrm>
            <a:off x="665837" y="3642276"/>
            <a:ext cx="390996" cy="35953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56833" y="4313292"/>
            <a:ext cx="2800382" cy="369332"/>
          </a:xfrm>
          <a:prstGeom prst="rect">
            <a:avLst/>
          </a:prstGeom>
          <a:noFill/>
        </p:spPr>
        <p:txBody>
          <a:bodyPr wrap="none" rtlCol="0">
            <a:spAutoFit/>
          </a:bodyPr>
          <a:lstStyle/>
          <a:p>
            <a:r>
              <a:rPr lang="en-US" dirty="0"/>
              <a:t>Primary responsibility of ILS</a:t>
            </a:r>
          </a:p>
        </p:txBody>
      </p:sp>
      <p:sp>
        <p:nvSpPr>
          <p:cNvPr id="14" name="TextBox 13"/>
          <p:cNvSpPr txBox="1"/>
          <p:nvPr/>
        </p:nvSpPr>
        <p:spPr>
          <a:xfrm>
            <a:off x="1056833" y="3600141"/>
            <a:ext cx="3406317" cy="369332"/>
          </a:xfrm>
          <a:prstGeom prst="rect">
            <a:avLst/>
          </a:prstGeom>
          <a:noFill/>
        </p:spPr>
        <p:txBody>
          <a:bodyPr wrap="none" rtlCol="0">
            <a:spAutoFit/>
          </a:bodyPr>
          <a:lstStyle/>
          <a:p>
            <a:r>
              <a:rPr lang="en-US" dirty="0"/>
              <a:t>Primary responsibility of Consumer</a:t>
            </a:r>
          </a:p>
        </p:txBody>
      </p:sp>
      <p:sp>
        <p:nvSpPr>
          <p:cNvPr id="27" name="Rectangle 26"/>
          <p:cNvSpPr/>
          <p:nvPr/>
        </p:nvSpPr>
        <p:spPr>
          <a:xfrm>
            <a:off x="4478804" y="4571671"/>
            <a:ext cx="3975172" cy="99424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Consumer </a:t>
            </a:r>
            <a:r>
              <a:rPr lang="en-US" dirty="0">
                <a:solidFill>
                  <a:schemeClr val="tx1"/>
                </a:solidFill>
              </a:rPr>
              <a:t>track progress using the HAIL SMART Goal Tracking Form </a:t>
            </a:r>
          </a:p>
        </p:txBody>
      </p:sp>
      <p:cxnSp>
        <p:nvCxnSpPr>
          <p:cNvPr id="29" name="Straight Arrow Connector 28">
            <a:extLst>
              <a:ext uri="{C183D7F6-B498-43B3-948B-1728B52AA6E4}">
                <adec:decorative xmlns:adec="http://schemas.microsoft.com/office/drawing/2017/decorative" val="1"/>
              </a:ext>
            </a:extLst>
          </p:cNvPr>
          <p:cNvCxnSpPr/>
          <p:nvPr/>
        </p:nvCxnSpPr>
        <p:spPr>
          <a:xfrm flipH="1">
            <a:off x="6438007" y="3607904"/>
            <a:ext cx="13949" cy="9623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89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3553535" y="40943"/>
            <a:ext cx="411359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n-ea"/>
                <a:cs typeface="+mn-cs"/>
              </a:rPr>
              <a:t>Step 6: Review</a:t>
            </a:r>
          </a:p>
        </p:txBody>
      </p:sp>
      <p:sp>
        <p:nvSpPr>
          <p:cNvPr id="8" name="Rectangle 7"/>
          <p:cNvSpPr/>
          <p:nvPr/>
        </p:nvSpPr>
        <p:spPr>
          <a:xfrm>
            <a:off x="4139334" y="2715976"/>
            <a:ext cx="2968487" cy="129105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Consumer </a:t>
            </a:r>
            <a:r>
              <a:rPr lang="en-US" sz="2000" dirty="0">
                <a:solidFill>
                  <a:schemeClr val="tx1"/>
                </a:solidFill>
              </a:rPr>
              <a:t>is prompted to ask</a:t>
            </a:r>
          </a:p>
          <a:p>
            <a:pPr lvl="0" algn="ctr"/>
            <a:r>
              <a:rPr lang="en-US" sz="2000" i="1" dirty="0">
                <a:solidFill>
                  <a:schemeClr val="tx1"/>
                </a:solidFill>
              </a:rPr>
              <a:t>“What barriers prevented me from doing it?”</a:t>
            </a:r>
          </a:p>
        </p:txBody>
      </p:sp>
      <p:sp>
        <p:nvSpPr>
          <p:cNvPr id="9" name="Rectangle 8"/>
          <p:cNvSpPr/>
          <p:nvPr/>
        </p:nvSpPr>
        <p:spPr>
          <a:xfrm>
            <a:off x="354842" y="2738344"/>
            <a:ext cx="2964152" cy="122627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chemeClr val="tx1"/>
                </a:solidFill>
              </a:rPr>
              <a:t>Consumer </a:t>
            </a:r>
            <a:r>
              <a:rPr lang="en-US" sz="2000" dirty="0">
                <a:solidFill>
                  <a:schemeClr val="tx1"/>
                </a:solidFill>
              </a:rPr>
              <a:t>is prompted to ask</a:t>
            </a:r>
          </a:p>
          <a:p>
            <a:pPr lvl="0" algn="ctr"/>
            <a:r>
              <a:rPr lang="en-US" sz="2000" i="1" dirty="0">
                <a:solidFill>
                  <a:schemeClr val="tx1"/>
                </a:solidFill>
              </a:rPr>
              <a:t>“Was I able to achieve my process goal?”</a:t>
            </a:r>
          </a:p>
        </p:txBody>
      </p:sp>
      <p:sp>
        <p:nvSpPr>
          <p:cNvPr id="41" name="Rectangle 40"/>
          <p:cNvSpPr/>
          <p:nvPr/>
        </p:nvSpPr>
        <p:spPr>
          <a:xfrm>
            <a:off x="3414627" y="5565288"/>
            <a:ext cx="4139620" cy="80934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chemeClr val="tx1"/>
                </a:solidFill>
              </a:rPr>
              <a:t>ILS and Consumer repeat the process on the same goal or a different one.</a:t>
            </a:r>
          </a:p>
        </p:txBody>
      </p:sp>
      <p:cxnSp>
        <p:nvCxnSpPr>
          <p:cNvPr id="5" name="Straight Arrow Connector 4">
            <a:extLst>
              <a:ext uri="{C183D7F6-B498-43B3-948B-1728B52AA6E4}">
                <adec:decorative xmlns:adec="http://schemas.microsoft.com/office/drawing/2017/decorative" val="1"/>
              </a:ext>
            </a:extLst>
          </p:cNvPr>
          <p:cNvCxnSpPr/>
          <p:nvPr/>
        </p:nvCxnSpPr>
        <p:spPr>
          <a:xfrm flipH="1">
            <a:off x="3388493" y="2342747"/>
            <a:ext cx="988603" cy="5967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C183D7F6-B498-43B3-948B-1728B52AA6E4}">
                <adec:decorative xmlns:adec="http://schemas.microsoft.com/office/drawing/2017/decorative" val="1"/>
              </a:ext>
            </a:extLst>
          </p:cNvPr>
          <p:cNvCxnSpPr/>
          <p:nvPr/>
        </p:nvCxnSpPr>
        <p:spPr>
          <a:xfrm>
            <a:off x="6720237" y="2318134"/>
            <a:ext cx="1021843" cy="5795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859896" y="2673558"/>
            <a:ext cx="3099255" cy="129105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chemeClr val="tx1"/>
                </a:solidFill>
              </a:rPr>
              <a:t>Consumer </a:t>
            </a:r>
            <a:r>
              <a:rPr lang="en-US" sz="2000" dirty="0">
                <a:solidFill>
                  <a:schemeClr val="tx1"/>
                </a:solidFill>
              </a:rPr>
              <a:t>is prompted to ask </a:t>
            </a:r>
          </a:p>
          <a:p>
            <a:pPr lvl="0" algn="ctr"/>
            <a:r>
              <a:rPr lang="en-US" sz="2000" i="1" dirty="0">
                <a:solidFill>
                  <a:schemeClr val="tx1"/>
                </a:solidFill>
              </a:rPr>
              <a:t>“What can I do differently to be successful?”</a:t>
            </a:r>
          </a:p>
        </p:txBody>
      </p:sp>
      <p:sp>
        <p:nvSpPr>
          <p:cNvPr id="14" name="Triangle 13"/>
          <p:cNvSpPr/>
          <p:nvPr/>
        </p:nvSpPr>
        <p:spPr>
          <a:xfrm>
            <a:off x="4205881" y="620582"/>
            <a:ext cx="2968488" cy="1595756"/>
          </a:xfrm>
          <a:prstGeom prst="triangl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ILS </a:t>
            </a:r>
            <a:r>
              <a:rPr lang="en-US" dirty="0">
                <a:solidFill>
                  <a:schemeClr val="tx1"/>
                </a:solidFill>
              </a:rPr>
              <a:t>asks consumer to review progress</a:t>
            </a:r>
          </a:p>
          <a:p>
            <a:pPr lvl="0" algn="ctr"/>
            <a:endParaRPr lang="en-US" dirty="0">
              <a:solidFill>
                <a:schemeClr val="tx1"/>
              </a:solidFill>
            </a:endParaRPr>
          </a:p>
          <a:p>
            <a:pPr lvl="0" algn="ctr"/>
            <a:endParaRPr lang="en-US" b="1" dirty="0">
              <a:solidFill>
                <a:schemeClr val="tx1"/>
              </a:solidFill>
            </a:endParaRPr>
          </a:p>
        </p:txBody>
      </p:sp>
      <p:cxnSp>
        <p:nvCxnSpPr>
          <p:cNvPr id="16" name="Straight Arrow Connector 15">
            <a:extLst>
              <a:ext uri="{C183D7F6-B498-43B3-948B-1728B52AA6E4}">
                <adec:decorative xmlns:adec="http://schemas.microsoft.com/office/drawing/2017/decorative" val="1"/>
              </a:ext>
            </a:extLst>
          </p:cNvPr>
          <p:cNvCxnSpPr/>
          <p:nvPr/>
        </p:nvCxnSpPr>
        <p:spPr>
          <a:xfrm>
            <a:off x="5690125" y="2286849"/>
            <a:ext cx="0" cy="386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Rectangle 12" descr="Green rectangle"/>
          <p:cNvSpPr/>
          <p:nvPr/>
        </p:nvSpPr>
        <p:spPr>
          <a:xfrm>
            <a:off x="7828947" y="5116924"/>
            <a:ext cx="390996" cy="35953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descr="Yellow triangle"/>
          <p:cNvSpPr/>
          <p:nvPr/>
        </p:nvSpPr>
        <p:spPr>
          <a:xfrm>
            <a:off x="7749434" y="5549108"/>
            <a:ext cx="550022" cy="41744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244317" y="5034483"/>
            <a:ext cx="3406317" cy="369332"/>
          </a:xfrm>
          <a:prstGeom prst="rect">
            <a:avLst/>
          </a:prstGeom>
          <a:noFill/>
        </p:spPr>
        <p:txBody>
          <a:bodyPr wrap="none" rtlCol="0">
            <a:spAutoFit/>
          </a:bodyPr>
          <a:lstStyle/>
          <a:p>
            <a:r>
              <a:rPr lang="en-US" dirty="0"/>
              <a:t>Primary responsibility of Consumer</a:t>
            </a:r>
          </a:p>
        </p:txBody>
      </p:sp>
      <p:sp>
        <p:nvSpPr>
          <p:cNvPr id="19" name="TextBox 18"/>
          <p:cNvSpPr txBox="1"/>
          <p:nvPr/>
        </p:nvSpPr>
        <p:spPr>
          <a:xfrm>
            <a:off x="8494643" y="5593282"/>
            <a:ext cx="2800382" cy="369332"/>
          </a:xfrm>
          <a:prstGeom prst="rect">
            <a:avLst/>
          </a:prstGeom>
          <a:noFill/>
        </p:spPr>
        <p:txBody>
          <a:bodyPr wrap="none" rtlCol="0">
            <a:spAutoFit/>
          </a:bodyPr>
          <a:lstStyle/>
          <a:p>
            <a:r>
              <a:rPr lang="en-US" dirty="0"/>
              <a:t>Primary responsibility of ILS</a:t>
            </a:r>
          </a:p>
        </p:txBody>
      </p:sp>
    </p:spTree>
    <p:extLst>
      <p:ext uri="{BB962C8B-B14F-4D97-AF65-F5344CB8AC3E}">
        <p14:creationId xmlns:p14="http://schemas.microsoft.com/office/powerpoint/2010/main" val="609466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C183D7F6-B498-43B3-948B-1728B52AA6E4}">
                <adec:decorative xmlns:adec="http://schemas.microsoft.com/office/drawing/2017/decorative" val="0"/>
              </a:ext>
            </a:extLst>
          </p:cNvPr>
          <p:cNvSpPr txBox="1">
            <a:spLocks noGrp="1"/>
          </p:cNvSpPr>
          <p:nvPr>
            <p:ph type="title" idx="4294967295"/>
          </p:nvPr>
        </p:nvSpPr>
        <p:spPr>
          <a:xfrm>
            <a:off x="3870769" y="106119"/>
            <a:ext cx="5362430"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n-ea"/>
                <a:cs typeface="+mn-cs"/>
              </a:rPr>
              <a:t>Step 6: Review– Example</a:t>
            </a:r>
          </a:p>
        </p:txBody>
      </p:sp>
      <p:sp>
        <p:nvSpPr>
          <p:cNvPr id="2" name="TextBox 1"/>
          <p:cNvSpPr txBox="1"/>
          <p:nvPr/>
        </p:nvSpPr>
        <p:spPr>
          <a:xfrm>
            <a:off x="1802296" y="1068892"/>
            <a:ext cx="9369287" cy="523220"/>
          </a:xfrm>
          <a:prstGeom prst="rect">
            <a:avLst/>
          </a:prstGeom>
          <a:noFill/>
        </p:spPr>
        <p:txBody>
          <a:bodyPr wrap="square" rtlCol="0">
            <a:spAutoFit/>
          </a:bodyPr>
          <a:lstStyle/>
          <a:p>
            <a:r>
              <a:rPr lang="en-US" sz="2800" dirty="0"/>
              <a:t>ILS helps Maria review her progress with the following questions:</a:t>
            </a:r>
          </a:p>
        </p:txBody>
      </p:sp>
      <p:pic>
        <p:nvPicPr>
          <p:cNvPr id="5" name="Picture 4" descr="Wheelchair user"/>
          <p:cNvPicPr>
            <a:picLocks noChangeAspect="1"/>
          </p:cNvPicPr>
          <p:nvPr/>
        </p:nvPicPr>
        <p:blipFill>
          <a:blip r:embed="rId2"/>
          <a:stretch>
            <a:fillRect/>
          </a:stretch>
        </p:blipFill>
        <p:spPr>
          <a:xfrm>
            <a:off x="287718" y="334797"/>
            <a:ext cx="976970" cy="1532502"/>
          </a:xfrm>
          <a:prstGeom prst="rect">
            <a:avLst/>
          </a:prstGeom>
        </p:spPr>
      </p:pic>
      <p:sp>
        <p:nvSpPr>
          <p:cNvPr id="8" name="Content Placeholder 2"/>
          <p:cNvSpPr txBox="1">
            <a:spLocks/>
          </p:cNvSpPr>
          <p:nvPr/>
        </p:nvSpPr>
        <p:spPr>
          <a:xfrm>
            <a:off x="1802296" y="1975226"/>
            <a:ext cx="9462052" cy="4611302"/>
          </a:xfrm>
          <a:prstGeom prst="rect">
            <a:avLst/>
          </a:prstGeom>
          <a:ln>
            <a:solidFill>
              <a:schemeClr val="bg1"/>
            </a:solidFill>
          </a:ln>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sz="3000" i="1" dirty="0">
                <a:solidFill>
                  <a:schemeClr val="tx1"/>
                </a:solidFill>
              </a:rPr>
              <a:t>Was I able to achieve my process goal?</a:t>
            </a:r>
          </a:p>
          <a:p>
            <a:pPr marL="0" indent="0">
              <a:buNone/>
            </a:pPr>
            <a:r>
              <a:rPr lang="en-US" sz="3000" b="1" i="1" dirty="0"/>
              <a:t>					Yes, </a:t>
            </a:r>
            <a:r>
              <a:rPr lang="en-US" sz="2800" b="1" i="1" dirty="0"/>
              <a:t>most of the time.</a:t>
            </a:r>
          </a:p>
          <a:p>
            <a:pPr marL="0" indent="0">
              <a:buNone/>
            </a:pPr>
            <a:r>
              <a:rPr lang="en-US" sz="3000" i="1" dirty="0">
                <a:solidFill>
                  <a:schemeClr val="tx1"/>
                </a:solidFill>
              </a:rPr>
              <a:t>What barriers prevented me from doing it ?</a:t>
            </a:r>
          </a:p>
          <a:p>
            <a:pPr marL="0" indent="0">
              <a:buNone/>
            </a:pPr>
            <a:r>
              <a:rPr lang="en-US" sz="3000" b="1" i="1" dirty="0"/>
              <a:t>					</a:t>
            </a:r>
            <a:r>
              <a:rPr lang="en-US" sz="2800" b="1" i="1" dirty="0"/>
              <a:t>Some days I did not feel like exercising .</a:t>
            </a:r>
          </a:p>
          <a:p>
            <a:pPr marL="0" indent="0">
              <a:buNone/>
            </a:pPr>
            <a:r>
              <a:rPr lang="en-US" sz="3000" i="1" dirty="0">
                <a:solidFill>
                  <a:schemeClr val="tx1"/>
                </a:solidFill>
              </a:rPr>
              <a:t>What can I do differently the next time?</a:t>
            </a:r>
          </a:p>
          <a:p>
            <a:pPr marL="0" indent="0">
              <a:buNone/>
            </a:pPr>
            <a:r>
              <a:rPr lang="en-US" sz="3000" b="1" i="1" dirty="0"/>
              <a:t>					I have read that sometimes working out with a partner helps to stick with my exercise. Hence, </a:t>
            </a:r>
            <a:r>
              <a:rPr lang="en-US" sz="2800" b="1" i="1" dirty="0"/>
              <a:t>I will ask my friend Stacy to exercise with me. </a:t>
            </a:r>
          </a:p>
        </p:txBody>
      </p:sp>
    </p:spTree>
    <p:extLst>
      <p:ext uri="{BB962C8B-B14F-4D97-AF65-F5344CB8AC3E}">
        <p14:creationId xmlns:p14="http://schemas.microsoft.com/office/powerpoint/2010/main" val="881326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95853" y="1041620"/>
            <a:ext cx="241719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Let’s Talk!</a:t>
            </a:r>
          </a:p>
        </p:txBody>
      </p:sp>
      <p:sp>
        <p:nvSpPr>
          <p:cNvPr id="3" name="TextBox 2"/>
          <p:cNvSpPr txBox="1"/>
          <p:nvPr/>
        </p:nvSpPr>
        <p:spPr>
          <a:xfrm>
            <a:off x="1775108" y="1971923"/>
            <a:ext cx="8474124" cy="1384995"/>
          </a:xfrm>
          <a:prstGeom prst="rect">
            <a:avLst/>
          </a:prstGeom>
          <a:noFill/>
        </p:spPr>
        <p:txBody>
          <a:bodyPr wrap="square" rtlCol="0">
            <a:spAutoFit/>
          </a:bodyPr>
          <a:lstStyle/>
          <a:p>
            <a:pPr marL="285750" indent="-285750">
              <a:buFont typeface="Arial" charset="0"/>
              <a:buChar char="•"/>
            </a:pPr>
            <a:r>
              <a:rPr lang="en-US" sz="2800" dirty="0"/>
              <a:t>What parts of these steps can we weave into </a:t>
            </a:r>
            <a:r>
              <a:rPr lang="en-US" sz="2800"/>
              <a:t>the program you already use with your consumers?</a:t>
            </a:r>
            <a:endParaRPr lang="en-US" sz="2800" dirty="0"/>
          </a:p>
          <a:p>
            <a:endParaRPr lang="en-US" sz="2800" dirty="0"/>
          </a:p>
        </p:txBody>
      </p:sp>
      <p:pic>
        <p:nvPicPr>
          <p:cNvPr id="4" name="Picture 3" descr="People sitting around a table. Light bulbs over their heads to indicate they have ideas"/>
          <p:cNvPicPr>
            <a:picLocks noChangeAspect="1"/>
          </p:cNvPicPr>
          <p:nvPr/>
        </p:nvPicPr>
        <p:blipFill rotWithShape="1">
          <a:blip r:embed="rId2"/>
          <a:srcRect b="7664"/>
          <a:stretch/>
        </p:blipFill>
        <p:spPr>
          <a:xfrm>
            <a:off x="4410805" y="4286748"/>
            <a:ext cx="2506830" cy="1781232"/>
          </a:xfrm>
          <a:prstGeom prst="rect">
            <a:avLst/>
          </a:prstGeom>
        </p:spPr>
      </p:pic>
    </p:spTree>
    <p:extLst>
      <p:ext uri="{BB962C8B-B14F-4D97-AF65-F5344CB8AC3E}">
        <p14:creationId xmlns:p14="http://schemas.microsoft.com/office/powerpoint/2010/main" val="198198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4810" y="334031"/>
            <a:ext cx="5797429" cy="791570"/>
          </a:xfrm>
        </p:spPr>
        <p:txBody>
          <a:bodyPr>
            <a:normAutofit/>
          </a:bodyPr>
          <a:lstStyle/>
          <a:p>
            <a:pPr algn="ctr"/>
            <a:r>
              <a:rPr lang="en-US" sz="4000" dirty="0">
                <a:solidFill>
                  <a:schemeClr val="tx1"/>
                </a:solidFill>
              </a:rPr>
              <a:t>Module 2</a:t>
            </a:r>
          </a:p>
        </p:txBody>
      </p:sp>
      <p:sp>
        <p:nvSpPr>
          <p:cNvPr id="3" name="Content Placeholder 2"/>
          <p:cNvSpPr>
            <a:spLocks noGrp="1"/>
          </p:cNvSpPr>
          <p:nvPr>
            <p:ph idx="1"/>
          </p:nvPr>
        </p:nvSpPr>
        <p:spPr>
          <a:xfrm>
            <a:off x="665247" y="2460467"/>
            <a:ext cx="10772775" cy="3650127"/>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a:solidFill>
                  <a:schemeClr val="tx1"/>
                </a:solidFill>
              </a:rPr>
              <a:t>Learning Outcomes</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solidFill>
                <a:schemeClr val="tx1"/>
              </a:solidFill>
            </a:endParaRPr>
          </a:p>
          <a:p>
            <a:pPr defTabSz="914400">
              <a:lnSpc>
                <a:spcPct val="100000"/>
              </a:lnSpc>
              <a:spcBef>
                <a:spcPts val="0"/>
              </a:spcBef>
              <a:spcAft>
                <a:spcPts val="600"/>
              </a:spcAft>
              <a:buSzPct val="100000"/>
            </a:pPr>
            <a:r>
              <a:rPr lang="en-US" sz="3200" dirty="0">
                <a:solidFill>
                  <a:schemeClr val="tx1"/>
                </a:solidFill>
              </a:rPr>
              <a:t>To understand the concepts of the HAIL program</a:t>
            </a:r>
          </a:p>
          <a:p>
            <a:pPr defTabSz="914400">
              <a:lnSpc>
                <a:spcPct val="100000"/>
              </a:lnSpc>
              <a:spcBef>
                <a:spcPts val="0"/>
              </a:spcBef>
              <a:spcAft>
                <a:spcPts val="600"/>
              </a:spcAft>
              <a:buSzPct val="100000"/>
            </a:pPr>
            <a:r>
              <a:rPr lang="en-US" sz="3200" dirty="0">
                <a:solidFill>
                  <a:schemeClr val="tx1"/>
                </a:solidFill>
              </a:rPr>
              <a:t>To recognize the steps involved in the HAIL process</a:t>
            </a:r>
          </a:p>
          <a:p>
            <a:pPr defTabSz="914400">
              <a:lnSpc>
                <a:spcPct val="100000"/>
              </a:lnSpc>
              <a:spcBef>
                <a:spcPts val="0"/>
              </a:spcBef>
              <a:spcAft>
                <a:spcPts val="600"/>
              </a:spcAft>
              <a:buSzPct val="100000"/>
            </a:pPr>
            <a:r>
              <a:rPr lang="en-US" sz="3200" dirty="0">
                <a:solidFill>
                  <a:schemeClr val="tx1"/>
                </a:solidFill>
              </a:rPr>
              <a:t>To learn how to set and achieve short term health goals using the HAIL process</a:t>
            </a:r>
          </a:p>
          <a:p>
            <a:pPr defTabSz="914400">
              <a:lnSpc>
                <a:spcPct val="100000"/>
              </a:lnSpc>
              <a:spcBef>
                <a:spcPts val="0"/>
              </a:spcBef>
            </a:pPr>
            <a:endParaRPr lang="en-US" sz="2800" dirty="0"/>
          </a:p>
        </p:txBody>
      </p:sp>
      <p:pic>
        <p:nvPicPr>
          <p:cNvPr id="8" name="Picture 7" descr="A stethoscope on top of an open book.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89" y="74950"/>
            <a:ext cx="3116225" cy="2068643"/>
          </a:xfrm>
          <a:prstGeom prst="rect">
            <a:avLst/>
          </a:prstGeom>
        </p:spPr>
      </p:pic>
    </p:spTree>
    <p:extLst>
      <p:ext uri="{BB962C8B-B14F-4D97-AF65-F5344CB8AC3E}">
        <p14:creationId xmlns:p14="http://schemas.microsoft.com/office/powerpoint/2010/main" val="394147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txBox="1">
            <a:spLocks noGrp="1"/>
          </p:cNvSpPr>
          <p:nvPr>
            <p:ph type="title" idx="4294967295"/>
          </p:nvPr>
        </p:nvSpPr>
        <p:spPr>
          <a:xfrm>
            <a:off x="3754121" y="-34493"/>
            <a:ext cx="5917774"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n-ea"/>
                <a:cs typeface="+mn-cs"/>
              </a:rPr>
              <a:t>General Tips for Consumers</a:t>
            </a:r>
          </a:p>
        </p:txBody>
      </p:sp>
      <p:graphicFrame>
        <p:nvGraphicFramePr>
          <p:cNvPr id="2" name="Diagram 1" descr="Set short, specific goals. Find a support system that encourages you. Understand your strengths and limitations. Persevere when confronted with barriers. Find a way to track your progress. Try other solutions. Don't give up. Trust yourself. "/>
          <p:cNvGraphicFramePr/>
          <p:nvPr>
            <p:extLst>
              <p:ext uri="{D42A27DB-BD31-4B8C-83A1-F6EECF244321}">
                <p14:modId xmlns:p14="http://schemas.microsoft.com/office/powerpoint/2010/main" val="2682535516"/>
              </p:ext>
            </p:extLst>
          </p:nvPr>
        </p:nvGraphicFramePr>
        <p:xfrm>
          <a:off x="408583" y="683846"/>
          <a:ext cx="10915374" cy="5950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C183D7F6-B498-43B3-948B-1728B52AA6E4}">
                <adec:decorative xmlns:adec="http://schemas.microsoft.com/office/drawing/2017/decorative" val="1"/>
              </a:ext>
            </a:extLst>
          </p:cNvPr>
          <p:cNvSpPr txBox="1"/>
          <p:nvPr/>
        </p:nvSpPr>
        <p:spPr>
          <a:xfrm>
            <a:off x="6081622" y="2060657"/>
            <a:ext cx="1203278" cy="646331"/>
          </a:xfrm>
          <a:prstGeom prst="rect">
            <a:avLst/>
          </a:prstGeom>
          <a:noFill/>
        </p:spPr>
        <p:txBody>
          <a:bodyPr wrap="none" rtlCol="0">
            <a:spAutoFit/>
          </a:bodyPr>
          <a:lstStyle/>
          <a:p>
            <a:r>
              <a:rPr lang="en-US" b="1" dirty="0"/>
              <a:t>Don’t give</a:t>
            </a:r>
          </a:p>
          <a:p>
            <a:r>
              <a:rPr lang="en-US" b="1" dirty="0"/>
              <a:t> up!</a:t>
            </a:r>
          </a:p>
        </p:txBody>
      </p:sp>
      <p:sp>
        <p:nvSpPr>
          <p:cNvPr id="4" name="TextBox 3">
            <a:extLst>
              <a:ext uri="{C183D7F6-B498-43B3-948B-1728B52AA6E4}">
                <adec:decorative xmlns:adec="http://schemas.microsoft.com/office/drawing/2017/decorative" val="1"/>
              </a:ext>
            </a:extLst>
          </p:cNvPr>
          <p:cNvSpPr txBox="1"/>
          <p:nvPr/>
        </p:nvSpPr>
        <p:spPr>
          <a:xfrm>
            <a:off x="3862566" y="3339799"/>
            <a:ext cx="1043619" cy="646331"/>
          </a:xfrm>
          <a:prstGeom prst="rect">
            <a:avLst/>
          </a:prstGeom>
          <a:noFill/>
        </p:spPr>
        <p:txBody>
          <a:bodyPr wrap="none" rtlCol="0">
            <a:spAutoFit/>
          </a:bodyPr>
          <a:lstStyle/>
          <a:p>
            <a:r>
              <a:rPr lang="en-US" b="1" dirty="0"/>
              <a:t>Trust </a:t>
            </a:r>
          </a:p>
          <a:p>
            <a:r>
              <a:rPr lang="en-US" b="1" dirty="0"/>
              <a:t>yourself!</a:t>
            </a:r>
          </a:p>
        </p:txBody>
      </p:sp>
      <p:cxnSp>
        <p:nvCxnSpPr>
          <p:cNvPr id="6" name="Straight Arrow Connector 5">
            <a:extLst>
              <a:ext uri="{C183D7F6-B498-43B3-948B-1728B52AA6E4}">
                <adec:decorative xmlns:adec="http://schemas.microsoft.com/office/drawing/2017/decorative" val="1"/>
              </a:ext>
            </a:extLst>
          </p:cNvPr>
          <p:cNvCxnSpPr/>
          <p:nvPr/>
        </p:nvCxnSpPr>
        <p:spPr>
          <a:xfrm>
            <a:off x="6839988" y="4083799"/>
            <a:ext cx="325643" cy="1902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C183D7F6-B498-43B3-948B-1728B52AA6E4}">
                <adec:decorative xmlns:adec="http://schemas.microsoft.com/office/drawing/2017/decorative" val="1"/>
              </a:ext>
            </a:extLst>
          </p:cNvPr>
          <p:cNvCxnSpPr/>
          <p:nvPr/>
        </p:nvCxnSpPr>
        <p:spPr>
          <a:xfrm flipV="1">
            <a:off x="6839988" y="2964701"/>
            <a:ext cx="238538" cy="106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C183D7F6-B498-43B3-948B-1728B52AA6E4}">
                <adec:decorative xmlns:adec="http://schemas.microsoft.com/office/drawing/2017/decorative" val="1"/>
              </a:ext>
            </a:extLst>
          </p:cNvPr>
          <p:cNvCxnSpPr/>
          <p:nvPr/>
        </p:nvCxnSpPr>
        <p:spPr>
          <a:xfrm flipV="1">
            <a:off x="5866270" y="2215161"/>
            <a:ext cx="0" cy="3373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C183D7F6-B498-43B3-948B-1728B52AA6E4}">
                <adec:decorative xmlns:adec="http://schemas.microsoft.com/office/drawing/2017/decorative" val="1"/>
              </a:ext>
            </a:extLst>
          </p:cNvPr>
          <p:cNvCxnSpPr/>
          <p:nvPr/>
        </p:nvCxnSpPr>
        <p:spPr>
          <a:xfrm flipH="1" flipV="1">
            <a:off x="4661609" y="2928729"/>
            <a:ext cx="244576" cy="106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C183D7F6-B498-43B3-948B-1728B52AA6E4}">
                <adec:decorative xmlns:adec="http://schemas.microsoft.com/office/drawing/2017/decorative" val="1"/>
              </a:ext>
            </a:extLst>
          </p:cNvPr>
          <p:cNvCxnSpPr/>
          <p:nvPr/>
        </p:nvCxnSpPr>
        <p:spPr>
          <a:xfrm flipH="1">
            <a:off x="4562668" y="4286462"/>
            <a:ext cx="250614" cy="1457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C183D7F6-B498-43B3-948B-1728B52AA6E4}">
                <adec:decorative xmlns:adec="http://schemas.microsoft.com/office/drawing/2017/decorative" val="1"/>
              </a:ext>
            </a:extLst>
          </p:cNvPr>
          <p:cNvCxnSpPr/>
          <p:nvPr/>
        </p:nvCxnSpPr>
        <p:spPr>
          <a:xfrm>
            <a:off x="5881256" y="4887325"/>
            <a:ext cx="0" cy="2830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232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575" y="0"/>
            <a:ext cx="10772775" cy="1512147"/>
          </a:xfrm>
        </p:spPr>
        <p:txBody>
          <a:bodyPr/>
          <a:lstStyle/>
          <a:p>
            <a:pPr algn="ctr"/>
            <a:r>
              <a:rPr lang="en-US" dirty="0"/>
              <a:t>Any Questions?</a:t>
            </a:r>
          </a:p>
        </p:txBody>
      </p:sp>
      <p:pic>
        <p:nvPicPr>
          <p:cNvPr id="4" name="Picture 3" descr="This guy again. He has his chin in his hand because he's really, really thinking. There's a thought bubble with a question mark in it. "/>
          <p:cNvPicPr>
            <a:picLocks noChangeAspect="1"/>
          </p:cNvPicPr>
          <p:nvPr/>
        </p:nvPicPr>
        <p:blipFill>
          <a:blip r:embed="rId2"/>
          <a:stretch>
            <a:fillRect/>
          </a:stretch>
        </p:blipFill>
        <p:spPr>
          <a:xfrm>
            <a:off x="4669001" y="1609261"/>
            <a:ext cx="2196489" cy="2129052"/>
          </a:xfrm>
          <a:prstGeom prst="rect">
            <a:avLst/>
          </a:prstGeom>
        </p:spPr>
      </p:pic>
    </p:spTree>
    <p:extLst>
      <p:ext uri="{BB962C8B-B14F-4D97-AF65-F5344CB8AC3E}">
        <p14:creationId xmlns:p14="http://schemas.microsoft.com/office/powerpoint/2010/main" val="1092908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dirty="0">
                <a:solidFill>
                  <a:schemeClr val="tx1"/>
                </a:solidFill>
              </a:rPr>
              <a:t>Contents</a:t>
            </a:r>
          </a:p>
        </p:txBody>
      </p:sp>
      <p:sp>
        <p:nvSpPr>
          <p:cNvPr id="7" name="Content Placeholder 6"/>
          <p:cNvSpPr>
            <a:spLocks noGrp="1"/>
          </p:cNvSpPr>
          <p:nvPr>
            <p:ph idx="1"/>
          </p:nvPr>
        </p:nvSpPr>
        <p:spPr>
          <a:xfrm>
            <a:off x="860426" y="2011681"/>
            <a:ext cx="10772775" cy="3650127"/>
          </a:xfrm>
        </p:spPr>
        <p:txBody>
          <a:bodyPr>
            <a:normAutofit/>
          </a:bodyPr>
          <a:lstStyle/>
          <a:p>
            <a:pPr marL="742950" indent="-742950">
              <a:buFont typeface="+mj-lt"/>
              <a:buAutoNum type="arabicPeriod"/>
            </a:pPr>
            <a:r>
              <a:rPr lang="en-US" sz="3200" dirty="0">
                <a:solidFill>
                  <a:schemeClr val="tx1"/>
                </a:solidFill>
              </a:rPr>
              <a:t>Components of the HAIL program</a:t>
            </a:r>
          </a:p>
          <a:p>
            <a:pPr marL="742950" indent="-742950">
              <a:buFont typeface="+mj-lt"/>
              <a:buAutoNum type="arabicPeriod"/>
            </a:pPr>
            <a:r>
              <a:rPr lang="en-US" sz="3200" dirty="0">
                <a:solidFill>
                  <a:schemeClr val="tx1"/>
                </a:solidFill>
              </a:rPr>
              <a:t>Steps involved in implementing  HAIL </a:t>
            </a:r>
          </a:p>
          <a:p>
            <a:pPr marL="742950" indent="-742950">
              <a:buFont typeface="+mj-lt"/>
              <a:buAutoNum type="arabicPeriod"/>
            </a:pPr>
            <a:r>
              <a:rPr lang="en-US" sz="3200" dirty="0">
                <a:solidFill>
                  <a:schemeClr val="tx1"/>
                </a:solidFill>
              </a:rPr>
              <a:t>Practice with examples</a:t>
            </a:r>
          </a:p>
        </p:txBody>
      </p:sp>
      <p:pic>
        <p:nvPicPr>
          <p:cNvPr id="8" name="Picture 7" descr="Two men talking about papers. One is on a couch, the other is a wheelchair user. "/>
          <p:cNvPicPr>
            <a:picLocks noChangeAspect="1"/>
          </p:cNvPicPr>
          <p:nvPr/>
        </p:nvPicPr>
        <p:blipFill>
          <a:blip r:embed="rId2"/>
          <a:stretch>
            <a:fillRect/>
          </a:stretch>
        </p:blipFill>
        <p:spPr>
          <a:xfrm>
            <a:off x="8496923" y="4210416"/>
            <a:ext cx="3554049" cy="2296126"/>
          </a:xfrm>
          <a:prstGeom prst="rect">
            <a:avLst/>
          </a:prstGeom>
          <a:ln>
            <a:noFill/>
          </a:ln>
        </p:spPr>
      </p:pic>
    </p:spTree>
    <p:extLst>
      <p:ext uri="{BB962C8B-B14F-4D97-AF65-F5344CB8AC3E}">
        <p14:creationId xmlns:p14="http://schemas.microsoft.com/office/powerpoint/2010/main" val="95044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83444" y="3174"/>
            <a:ext cx="10311807" cy="1304925"/>
          </a:xfrm>
        </p:spPr>
        <p:txBody>
          <a:bodyPr>
            <a:normAutofit/>
          </a:bodyPr>
          <a:lstStyle/>
          <a:p>
            <a:pPr algn="ctr"/>
            <a:r>
              <a:rPr lang="en-US" sz="4000" dirty="0">
                <a:solidFill>
                  <a:schemeClr val="tx1"/>
                </a:solidFill>
              </a:rPr>
              <a:t>What Are the Components of the HAIL Program?</a:t>
            </a:r>
          </a:p>
        </p:txBody>
      </p:sp>
      <p:sp>
        <p:nvSpPr>
          <p:cNvPr id="3" name="Content Placeholder 2"/>
          <p:cNvSpPr>
            <a:spLocks noGrp="1"/>
          </p:cNvSpPr>
          <p:nvPr>
            <p:ph idx="4294967295"/>
          </p:nvPr>
        </p:nvSpPr>
        <p:spPr>
          <a:xfrm>
            <a:off x="883444" y="882659"/>
            <a:ext cx="10739437" cy="4351338"/>
          </a:xfrm>
        </p:spPr>
        <p:txBody>
          <a:bodyPr>
            <a:normAutofit/>
          </a:bodyPr>
          <a:lstStyle/>
          <a:p>
            <a:pPr marL="0" indent="0" algn="ctr">
              <a:buNone/>
            </a:pPr>
            <a:r>
              <a:rPr lang="en-US" dirty="0"/>
              <a:t> </a:t>
            </a:r>
          </a:p>
          <a:p>
            <a:pPr marL="514350" indent="-514350">
              <a:lnSpc>
                <a:spcPct val="150000"/>
              </a:lnSpc>
              <a:buFont typeface="+mj-lt"/>
              <a:buAutoNum type="arabicPeriod"/>
            </a:pPr>
            <a:r>
              <a:rPr lang="en-US" sz="3000" dirty="0">
                <a:solidFill>
                  <a:schemeClr val="tx1"/>
                </a:solidFill>
              </a:rPr>
              <a:t>The HAIL website and database</a:t>
            </a:r>
          </a:p>
          <a:p>
            <a:pPr marL="514350" indent="-514350">
              <a:lnSpc>
                <a:spcPct val="110000"/>
              </a:lnSpc>
              <a:buFont typeface="+mj-lt"/>
              <a:buAutoNum type="arabicPeriod"/>
            </a:pPr>
            <a:r>
              <a:rPr lang="en-US" sz="3000" dirty="0">
                <a:solidFill>
                  <a:schemeClr val="tx1"/>
                </a:solidFill>
              </a:rPr>
              <a:t>Worksheets and supports for consumers to problem-solve and choose solutions to try</a:t>
            </a:r>
          </a:p>
          <a:p>
            <a:pPr marL="514350" indent="-514350">
              <a:lnSpc>
                <a:spcPct val="100000"/>
              </a:lnSpc>
              <a:buFont typeface="+mj-lt"/>
              <a:buAutoNum type="arabicPeriod"/>
            </a:pPr>
            <a:r>
              <a:rPr lang="en-US" sz="3000" dirty="0">
                <a:solidFill>
                  <a:schemeClr val="tx1"/>
                </a:solidFill>
              </a:rPr>
              <a:t>Research measures to assess impacts-conducted by the HAIL staff</a:t>
            </a:r>
          </a:p>
        </p:txBody>
      </p:sp>
      <p:pic>
        <p:nvPicPr>
          <p:cNvPr id="4" name="Picture 3" descr="Two women smiling at a table. The woman on the right has limb differenc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1943" y="4758138"/>
            <a:ext cx="2704893" cy="1802598"/>
          </a:xfrm>
          <a:prstGeom prst="rect">
            <a:avLst/>
          </a:prstGeom>
        </p:spPr>
      </p:pic>
    </p:spTree>
    <p:extLst>
      <p:ext uri="{BB962C8B-B14F-4D97-AF65-F5344CB8AC3E}">
        <p14:creationId xmlns:p14="http://schemas.microsoft.com/office/powerpoint/2010/main" val="1669716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90301" y="1106872"/>
            <a:ext cx="2795317"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n-lt"/>
                <a:ea typeface="+mn-ea"/>
                <a:cs typeface="+mn-cs"/>
              </a:rPr>
              <a:t>Let’s HAIL!</a:t>
            </a:r>
          </a:p>
        </p:txBody>
      </p:sp>
      <p:pic>
        <p:nvPicPr>
          <p:cNvPr id="3" name="Picture 2" descr="A wheelchair on an Enter key from a computer keyboard. "/>
          <p:cNvPicPr>
            <a:picLocks noChangeAspect="1"/>
          </p:cNvPicPr>
          <p:nvPr/>
        </p:nvPicPr>
        <p:blipFill>
          <a:blip r:embed="rId2"/>
          <a:stretch>
            <a:fillRect/>
          </a:stretch>
        </p:blipFill>
        <p:spPr>
          <a:xfrm>
            <a:off x="4495709" y="2917309"/>
            <a:ext cx="2984500" cy="2984500"/>
          </a:xfrm>
          <a:prstGeom prst="rect">
            <a:avLst/>
          </a:prstGeom>
        </p:spPr>
      </p:pic>
    </p:spTree>
    <p:extLst>
      <p:ext uri="{BB962C8B-B14F-4D97-AF65-F5344CB8AC3E}">
        <p14:creationId xmlns:p14="http://schemas.microsoft.com/office/powerpoint/2010/main" val="1119011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3857468" y="172228"/>
            <a:ext cx="5513689"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n-ea"/>
                <a:cs typeface="+mn-cs"/>
              </a:rPr>
              <a:t>Steps of The HAIL Process</a:t>
            </a:r>
          </a:p>
        </p:txBody>
      </p:sp>
      <p:sp>
        <p:nvSpPr>
          <p:cNvPr id="2" name="Rectangle 1"/>
          <p:cNvSpPr/>
          <p:nvPr/>
        </p:nvSpPr>
        <p:spPr>
          <a:xfrm>
            <a:off x="4945274" y="979380"/>
            <a:ext cx="2398426" cy="10792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Step 1: Identify Short Term Health Needs</a:t>
            </a:r>
          </a:p>
        </p:txBody>
      </p:sp>
      <p:sp>
        <p:nvSpPr>
          <p:cNvPr id="5" name="Rectangle 4"/>
          <p:cNvSpPr/>
          <p:nvPr/>
        </p:nvSpPr>
        <p:spPr>
          <a:xfrm>
            <a:off x="1459042" y="4112300"/>
            <a:ext cx="2398426" cy="10792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Step 5: Track Goal Progress</a:t>
            </a:r>
          </a:p>
        </p:txBody>
      </p:sp>
      <p:sp>
        <p:nvSpPr>
          <p:cNvPr id="6" name="Rectangle 5"/>
          <p:cNvSpPr/>
          <p:nvPr/>
        </p:nvSpPr>
        <p:spPr>
          <a:xfrm>
            <a:off x="4912594" y="5333511"/>
            <a:ext cx="2398426" cy="10792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Step 4: </a:t>
            </a:r>
          </a:p>
          <a:p>
            <a:pPr lvl="0" algn="ctr"/>
            <a:r>
              <a:rPr lang="en-US" b="1" dirty="0">
                <a:solidFill>
                  <a:schemeClr val="tx1"/>
                </a:solidFill>
              </a:rPr>
              <a:t>Develop Plan of Action</a:t>
            </a:r>
          </a:p>
          <a:p>
            <a:pPr lvl="0" algn="ctr"/>
            <a:endParaRPr lang="en-US" dirty="0"/>
          </a:p>
        </p:txBody>
      </p:sp>
      <p:sp>
        <p:nvSpPr>
          <p:cNvPr id="7" name="Rectangle 6"/>
          <p:cNvSpPr/>
          <p:nvPr/>
        </p:nvSpPr>
        <p:spPr>
          <a:xfrm>
            <a:off x="8518746" y="4306484"/>
            <a:ext cx="2398426" cy="10792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Step 3: Define Goals</a:t>
            </a:r>
          </a:p>
        </p:txBody>
      </p:sp>
      <p:sp>
        <p:nvSpPr>
          <p:cNvPr id="8" name="Rectangle 7"/>
          <p:cNvSpPr/>
          <p:nvPr/>
        </p:nvSpPr>
        <p:spPr>
          <a:xfrm>
            <a:off x="8699475" y="2307216"/>
            <a:ext cx="2398426" cy="10792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Step 2: Find Resources</a:t>
            </a:r>
          </a:p>
        </p:txBody>
      </p:sp>
      <p:sp>
        <p:nvSpPr>
          <p:cNvPr id="9" name="Rectangle 8"/>
          <p:cNvSpPr/>
          <p:nvPr/>
        </p:nvSpPr>
        <p:spPr>
          <a:xfrm>
            <a:off x="1339121" y="2239489"/>
            <a:ext cx="2398426" cy="10792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Step 6: Review Achievement</a:t>
            </a:r>
          </a:p>
        </p:txBody>
      </p:sp>
      <p:cxnSp>
        <p:nvCxnSpPr>
          <p:cNvPr id="11" name="Straight Arrow Connector 10">
            <a:extLst>
              <a:ext uri="{C183D7F6-B498-43B3-948B-1728B52AA6E4}">
                <adec:decorative xmlns:adec="http://schemas.microsoft.com/office/drawing/2017/decorative" val="1"/>
              </a:ext>
            </a:extLst>
          </p:cNvPr>
          <p:cNvCxnSpPr/>
          <p:nvPr/>
        </p:nvCxnSpPr>
        <p:spPr>
          <a:xfrm>
            <a:off x="7838428" y="1338268"/>
            <a:ext cx="1360636" cy="5396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C183D7F6-B498-43B3-948B-1728B52AA6E4}">
                <adec:decorative xmlns:adec="http://schemas.microsoft.com/office/drawing/2017/decorative" val="1"/>
              </a:ext>
            </a:extLst>
          </p:cNvPr>
          <p:cNvCxnSpPr/>
          <p:nvPr/>
        </p:nvCxnSpPr>
        <p:spPr>
          <a:xfrm>
            <a:off x="9898688" y="3568442"/>
            <a:ext cx="0" cy="5996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C183D7F6-B498-43B3-948B-1728B52AA6E4}">
                <adec:decorative xmlns:adec="http://schemas.microsoft.com/office/drawing/2017/decorative" val="1"/>
              </a:ext>
            </a:extLst>
          </p:cNvPr>
          <p:cNvCxnSpPr/>
          <p:nvPr/>
        </p:nvCxnSpPr>
        <p:spPr>
          <a:xfrm flipH="1">
            <a:off x="7516702" y="5526374"/>
            <a:ext cx="1820332" cy="3997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C183D7F6-B498-43B3-948B-1728B52AA6E4}">
                <adec:decorative xmlns:adec="http://schemas.microsoft.com/office/drawing/2017/decorative" val="1"/>
              </a:ext>
            </a:extLst>
          </p:cNvPr>
          <p:cNvCxnSpPr/>
          <p:nvPr/>
        </p:nvCxnSpPr>
        <p:spPr>
          <a:xfrm flipH="1" flipV="1">
            <a:off x="3114471" y="5306332"/>
            <a:ext cx="1533001" cy="5396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C183D7F6-B498-43B3-948B-1728B52AA6E4}">
                <adec:decorative xmlns:adec="http://schemas.microsoft.com/office/drawing/2017/decorative" val="1"/>
              </a:ext>
            </a:extLst>
          </p:cNvPr>
          <p:cNvCxnSpPr/>
          <p:nvPr/>
        </p:nvCxnSpPr>
        <p:spPr>
          <a:xfrm flipV="1">
            <a:off x="2538334" y="3355897"/>
            <a:ext cx="0" cy="6220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C183D7F6-B498-43B3-948B-1728B52AA6E4}">
                <adec:decorative xmlns:adec="http://schemas.microsoft.com/office/drawing/2017/decorative" val="1"/>
              </a:ext>
            </a:extLst>
          </p:cNvPr>
          <p:cNvCxnSpPr/>
          <p:nvPr/>
        </p:nvCxnSpPr>
        <p:spPr>
          <a:xfrm flipV="1">
            <a:off x="2759004" y="1302779"/>
            <a:ext cx="1957085" cy="7644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Curved Left Arrow 30">
            <a:extLst>
              <a:ext uri="{C183D7F6-B498-43B3-948B-1728B52AA6E4}">
                <adec:decorative xmlns:adec="http://schemas.microsoft.com/office/drawing/2017/decorative" val="1"/>
              </a:ext>
            </a:extLst>
          </p:cNvPr>
          <p:cNvSpPr/>
          <p:nvPr/>
        </p:nvSpPr>
        <p:spPr>
          <a:xfrm>
            <a:off x="6338365" y="2108620"/>
            <a:ext cx="1873772" cy="3082972"/>
          </a:xfrm>
          <a:prstGeom prst="curvedLeftArrow">
            <a:avLst/>
          </a:prstGeom>
          <a:solidFill>
            <a:srgbClr val="C0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riangle 31" descr="Goals get more specific as you go from step to step. "/>
          <p:cNvSpPr/>
          <p:nvPr/>
        </p:nvSpPr>
        <p:spPr>
          <a:xfrm rot="10800000">
            <a:off x="4945275" y="2848585"/>
            <a:ext cx="1960492" cy="2105552"/>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424098" y="2944915"/>
            <a:ext cx="1058590" cy="923330"/>
          </a:xfrm>
          <a:prstGeom prst="rect">
            <a:avLst/>
          </a:prstGeom>
          <a:solidFill>
            <a:schemeClr val="accent1">
              <a:lumMod val="60000"/>
              <a:lumOff val="40000"/>
            </a:schemeClr>
          </a:solidFill>
        </p:spPr>
        <p:txBody>
          <a:bodyPr wrap="square" rtlCol="0">
            <a:spAutoFit/>
          </a:bodyPr>
          <a:lstStyle/>
          <a:p>
            <a:r>
              <a:rPr lang="en-US" b="1" dirty="0"/>
              <a:t>Goals get more specific</a:t>
            </a:r>
          </a:p>
        </p:txBody>
      </p:sp>
    </p:spTree>
    <p:extLst>
      <p:ext uri="{BB962C8B-B14F-4D97-AF65-F5344CB8AC3E}">
        <p14:creationId xmlns:p14="http://schemas.microsoft.com/office/powerpoint/2010/main" val="2018753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txBox="1">
            <a:spLocks noGrp="1"/>
          </p:cNvSpPr>
          <p:nvPr>
            <p:ph type="title" idx="4294967295"/>
          </p:nvPr>
        </p:nvSpPr>
        <p:spPr>
          <a:xfrm>
            <a:off x="2899604" y="67322"/>
            <a:ext cx="721685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n-ea"/>
                <a:cs typeface="+mn-cs"/>
              </a:rPr>
              <a:t>Step 1: Identify Short Term Needs</a:t>
            </a:r>
          </a:p>
        </p:txBody>
      </p:sp>
      <p:sp>
        <p:nvSpPr>
          <p:cNvPr id="4" name="Triangle 3"/>
          <p:cNvSpPr/>
          <p:nvPr/>
        </p:nvSpPr>
        <p:spPr>
          <a:xfrm>
            <a:off x="4426225" y="1218390"/>
            <a:ext cx="3763618" cy="1860069"/>
          </a:xfrm>
          <a:prstGeom prst="triangl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tx1"/>
                </a:solidFill>
              </a:rPr>
              <a:t>ILS</a:t>
            </a:r>
            <a:r>
              <a:rPr lang="en-US" sz="1600" dirty="0">
                <a:solidFill>
                  <a:schemeClr val="tx1"/>
                </a:solidFill>
              </a:rPr>
              <a:t> asks consumer to Identify Short Term Health Needs</a:t>
            </a:r>
          </a:p>
        </p:txBody>
      </p:sp>
      <p:sp>
        <p:nvSpPr>
          <p:cNvPr id="8" name="Rectangle 7"/>
          <p:cNvSpPr/>
          <p:nvPr/>
        </p:nvSpPr>
        <p:spPr>
          <a:xfrm>
            <a:off x="8680174" y="1483434"/>
            <a:ext cx="2197060" cy="15950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1" dirty="0">
              <a:solidFill>
                <a:schemeClr val="tx1"/>
              </a:solidFill>
            </a:endParaRPr>
          </a:p>
          <a:p>
            <a:pPr lvl="0" algn="ctr"/>
            <a:r>
              <a:rPr lang="en-US" b="1" dirty="0">
                <a:solidFill>
                  <a:schemeClr val="tx1"/>
                </a:solidFill>
              </a:rPr>
              <a:t>Consumer </a:t>
            </a:r>
            <a:r>
              <a:rPr lang="en-US" dirty="0">
                <a:solidFill>
                  <a:schemeClr val="tx1"/>
                </a:solidFill>
              </a:rPr>
              <a:t>identifies needs related to Consumer Skills</a:t>
            </a:r>
          </a:p>
        </p:txBody>
      </p:sp>
      <p:sp>
        <p:nvSpPr>
          <p:cNvPr id="12" name="Rectangle 11"/>
          <p:cNvSpPr/>
          <p:nvPr/>
        </p:nvSpPr>
        <p:spPr>
          <a:xfrm>
            <a:off x="1315250" y="1534712"/>
            <a:ext cx="2478043" cy="154374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Consumer</a:t>
            </a:r>
            <a:r>
              <a:rPr lang="en-US" dirty="0">
                <a:solidFill>
                  <a:schemeClr val="tx1"/>
                </a:solidFill>
              </a:rPr>
              <a:t> identifies needs related to Secondary Conditions (pain, fatigue, depression)</a:t>
            </a:r>
          </a:p>
        </p:txBody>
      </p:sp>
      <p:cxnSp>
        <p:nvCxnSpPr>
          <p:cNvPr id="15" name="Straight Arrow Connector 14">
            <a:extLst>
              <a:ext uri="{C183D7F6-B498-43B3-948B-1728B52AA6E4}">
                <adec:decorative xmlns:adec="http://schemas.microsoft.com/office/drawing/2017/decorative" val="1"/>
              </a:ext>
            </a:extLst>
          </p:cNvPr>
          <p:cNvCxnSpPr/>
          <p:nvPr/>
        </p:nvCxnSpPr>
        <p:spPr>
          <a:xfrm flipH="1">
            <a:off x="6286274" y="3353023"/>
            <a:ext cx="21760" cy="9947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949796" y="4492417"/>
            <a:ext cx="2398426" cy="107929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Complete</a:t>
            </a:r>
            <a:r>
              <a:rPr lang="en-US" dirty="0">
                <a:solidFill>
                  <a:schemeClr val="tx1"/>
                </a:solidFill>
              </a:rPr>
              <a:t> the checklist and find ideas</a:t>
            </a:r>
          </a:p>
        </p:txBody>
      </p:sp>
      <p:pic>
        <p:nvPicPr>
          <p:cNvPr id="20" name="Picture 19" descr="Cartoon rendering of a person scratching their head. "/>
          <p:cNvPicPr>
            <a:picLocks noChangeAspect="1"/>
          </p:cNvPicPr>
          <p:nvPr/>
        </p:nvPicPr>
        <p:blipFill>
          <a:blip r:embed="rId2"/>
          <a:stretch>
            <a:fillRect/>
          </a:stretch>
        </p:blipFill>
        <p:spPr>
          <a:xfrm>
            <a:off x="6338546" y="3353023"/>
            <a:ext cx="903658" cy="903658"/>
          </a:xfrm>
          <a:prstGeom prst="rect">
            <a:avLst/>
          </a:prstGeom>
        </p:spPr>
      </p:pic>
      <p:sp>
        <p:nvSpPr>
          <p:cNvPr id="25" name="TextBox 24"/>
          <p:cNvSpPr txBox="1"/>
          <p:nvPr/>
        </p:nvSpPr>
        <p:spPr>
          <a:xfrm>
            <a:off x="3161009" y="3698387"/>
            <a:ext cx="2714205" cy="461665"/>
          </a:xfrm>
          <a:prstGeom prst="rect">
            <a:avLst/>
          </a:prstGeom>
          <a:noFill/>
        </p:spPr>
        <p:txBody>
          <a:bodyPr wrap="none" rtlCol="0">
            <a:spAutoFit/>
          </a:bodyPr>
          <a:lstStyle/>
          <a:p>
            <a:r>
              <a:rPr lang="en-US" sz="2400" dirty="0"/>
              <a:t>Not able to identify ?</a:t>
            </a:r>
          </a:p>
        </p:txBody>
      </p:sp>
      <p:sp>
        <p:nvSpPr>
          <p:cNvPr id="7" name="Triangle 6" descr="Yellow triangle. "/>
          <p:cNvSpPr/>
          <p:nvPr/>
        </p:nvSpPr>
        <p:spPr>
          <a:xfrm>
            <a:off x="765228" y="4909065"/>
            <a:ext cx="550022" cy="41744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green rectangle"/>
          <p:cNvSpPr/>
          <p:nvPr/>
        </p:nvSpPr>
        <p:spPr>
          <a:xfrm>
            <a:off x="844741" y="5710822"/>
            <a:ext cx="390996" cy="35953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15250" y="4957177"/>
            <a:ext cx="2800382" cy="369332"/>
          </a:xfrm>
          <a:prstGeom prst="rect">
            <a:avLst/>
          </a:prstGeom>
          <a:noFill/>
        </p:spPr>
        <p:txBody>
          <a:bodyPr wrap="none" rtlCol="0">
            <a:spAutoFit/>
          </a:bodyPr>
          <a:lstStyle/>
          <a:p>
            <a:r>
              <a:rPr lang="en-US" dirty="0"/>
              <a:t>Primary responsibility of ILS</a:t>
            </a:r>
          </a:p>
        </p:txBody>
      </p:sp>
      <p:sp>
        <p:nvSpPr>
          <p:cNvPr id="14" name="TextBox 13"/>
          <p:cNvSpPr txBox="1"/>
          <p:nvPr/>
        </p:nvSpPr>
        <p:spPr>
          <a:xfrm>
            <a:off x="1323828" y="5710822"/>
            <a:ext cx="3406317" cy="369332"/>
          </a:xfrm>
          <a:prstGeom prst="rect">
            <a:avLst/>
          </a:prstGeom>
          <a:noFill/>
        </p:spPr>
        <p:txBody>
          <a:bodyPr wrap="none" rtlCol="0">
            <a:spAutoFit/>
          </a:bodyPr>
          <a:lstStyle/>
          <a:p>
            <a:r>
              <a:rPr lang="en-US" dirty="0"/>
              <a:t>Primary responsibility of Consumer</a:t>
            </a:r>
          </a:p>
        </p:txBody>
      </p:sp>
      <p:cxnSp>
        <p:nvCxnSpPr>
          <p:cNvPr id="21" name="Straight Arrow Connector 20">
            <a:extLst>
              <a:ext uri="{C183D7F6-B498-43B3-948B-1728B52AA6E4}">
                <adec:decorative xmlns:adec="http://schemas.microsoft.com/office/drawing/2017/decorative" val="1"/>
              </a:ext>
            </a:extLst>
          </p:cNvPr>
          <p:cNvCxnSpPr/>
          <p:nvPr/>
        </p:nvCxnSpPr>
        <p:spPr>
          <a:xfrm flipH="1">
            <a:off x="4029099" y="2168703"/>
            <a:ext cx="794251" cy="67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C183D7F6-B498-43B3-948B-1728B52AA6E4}">
                <adec:decorative xmlns:adec="http://schemas.microsoft.com/office/drawing/2017/decorative" val="1"/>
              </a:ext>
            </a:extLst>
          </p:cNvPr>
          <p:cNvCxnSpPr/>
          <p:nvPr/>
        </p:nvCxnSpPr>
        <p:spPr>
          <a:xfrm>
            <a:off x="7641871" y="2135948"/>
            <a:ext cx="793138" cy="249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166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2621546" y="27063"/>
            <a:ext cx="714749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n-ea"/>
                <a:cs typeface="+mn-cs"/>
              </a:rPr>
              <a:t>Step1: Identify Short Term Needs</a:t>
            </a:r>
          </a:p>
        </p:txBody>
      </p:sp>
      <p:sp>
        <p:nvSpPr>
          <p:cNvPr id="2" name="TextBox 1"/>
          <p:cNvSpPr txBox="1"/>
          <p:nvPr/>
        </p:nvSpPr>
        <p:spPr>
          <a:xfrm>
            <a:off x="4890052" y="734949"/>
            <a:ext cx="1600118" cy="584775"/>
          </a:xfrm>
          <a:prstGeom prst="rect">
            <a:avLst/>
          </a:prstGeom>
          <a:noFill/>
        </p:spPr>
        <p:txBody>
          <a:bodyPr wrap="none" rtlCol="0">
            <a:spAutoFit/>
          </a:bodyPr>
          <a:lstStyle/>
          <a:p>
            <a:r>
              <a:rPr lang="en-US" sz="3200" dirty="0">
                <a:latin typeface="+mj-lt"/>
              </a:rPr>
              <a:t>Example</a:t>
            </a:r>
          </a:p>
        </p:txBody>
      </p:sp>
      <p:sp>
        <p:nvSpPr>
          <p:cNvPr id="3" name="TextBox 2"/>
          <p:cNvSpPr txBox="1"/>
          <p:nvPr/>
        </p:nvSpPr>
        <p:spPr>
          <a:xfrm>
            <a:off x="664365" y="1319724"/>
            <a:ext cx="10787269" cy="4524315"/>
          </a:xfrm>
          <a:prstGeom prst="rect">
            <a:avLst/>
          </a:prstGeom>
          <a:noFill/>
        </p:spPr>
        <p:txBody>
          <a:bodyPr wrap="square" rtlCol="0">
            <a:spAutoFit/>
          </a:bodyPr>
          <a:lstStyle/>
          <a:p>
            <a:r>
              <a:rPr lang="en-US" sz="2800" dirty="0"/>
              <a:t>Maria sustained a stroke a few years ago and is in constant pain.  She is unable to stand by herself and cannot to move her right hand. Her current medications don’t relieve the pain fully and Maria is ready to try something new.  When her ILS asks her about a health goal she would like to pursue, she mentions wanting try other additional non-medical ways to deal with her pain.</a:t>
            </a:r>
          </a:p>
          <a:p>
            <a:endParaRPr lang="en-US" dirty="0"/>
          </a:p>
          <a:p>
            <a:pPr algn="ctr"/>
            <a:r>
              <a:rPr lang="en-US" sz="2800" i="1" dirty="0"/>
              <a:t>Identify Short Term Health Needs:  What secondary condition/consumer skill do I want to address?	</a:t>
            </a:r>
          </a:p>
          <a:p>
            <a:pPr algn="ctr"/>
            <a:r>
              <a:rPr lang="en-US" sz="2800" b="1" i="1" dirty="0"/>
              <a:t>PAIN</a:t>
            </a:r>
          </a:p>
          <a:p>
            <a:endParaRPr lang="en-US" dirty="0"/>
          </a:p>
        </p:txBody>
      </p:sp>
      <p:pic>
        <p:nvPicPr>
          <p:cNvPr id="4" name="Picture 3" descr="Cartoon rendering of a wheelchair user. "/>
          <p:cNvPicPr>
            <a:picLocks noChangeAspect="1"/>
          </p:cNvPicPr>
          <p:nvPr/>
        </p:nvPicPr>
        <p:blipFill>
          <a:blip r:embed="rId2"/>
          <a:stretch>
            <a:fillRect/>
          </a:stretch>
        </p:blipFill>
        <p:spPr>
          <a:xfrm>
            <a:off x="2113822" y="4835954"/>
            <a:ext cx="1015448" cy="1592860"/>
          </a:xfrm>
          <a:prstGeom prst="rect">
            <a:avLst/>
          </a:prstGeom>
        </p:spPr>
      </p:pic>
    </p:spTree>
    <p:extLst>
      <p:ext uri="{BB962C8B-B14F-4D97-AF65-F5344CB8AC3E}">
        <p14:creationId xmlns:p14="http://schemas.microsoft.com/office/powerpoint/2010/main" val="1504230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txBox="1">
            <a:spLocks noGrp="1"/>
          </p:cNvSpPr>
          <p:nvPr>
            <p:ph type="title" idx="4294967295"/>
          </p:nvPr>
        </p:nvSpPr>
        <p:spPr>
          <a:xfrm>
            <a:off x="3026986" y="61565"/>
            <a:ext cx="609362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n-ea"/>
                <a:cs typeface="+mn-cs"/>
              </a:rPr>
              <a:t>Step 2:  Finding Resources</a:t>
            </a:r>
          </a:p>
        </p:txBody>
      </p:sp>
      <p:sp>
        <p:nvSpPr>
          <p:cNvPr id="4" name="Triangle 3"/>
          <p:cNvSpPr/>
          <p:nvPr/>
        </p:nvSpPr>
        <p:spPr>
          <a:xfrm>
            <a:off x="4426225" y="1218390"/>
            <a:ext cx="3763618" cy="1860069"/>
          </a:xfrm>
          <a:prstGeom prst="triangl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ILS</a:t>
            </a:r>
            <a:r>
              <a:rPr lang="en-US" dirty="0">
                <a:solidFill>
                  <a:schemeClr val="tx1"/>
                </a:solidFill>
              </a:rPr>
              <a:t> assists consumer to find resources </a:t>
            </a:r>
          </a:p>
        </p:txBody>
      </p:sp>
      <p:sp>
        <p:nvSpPr>
          <p:cNvPr id="8" name="Rectangle 7"/>
          <p:cNvSpPr/>
          <p:nvPr/>
        </p:nvSpPr>
        <p:spPr>
          <a:xfrm>
            <a:off x="8680174" y="1354867"/>
            <a:ext cx="2467777" cy="172359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1" dirty="0">
              <a:solidFill>
                <a:schemeClr val="tx1"/>
              </a:solidFill>
            </a:endParaRPr>
          </a:p>
          <a:p>
            <a:pPr algn="ctr"/>
            <a:r>
              <a:rPr lang="en-US" b="1" dirty="0">
                <a:solidFill>
                  <a:schemeClr val="tx1"/>
                </a:solidFill>
              </a:rPr>
              <a:t>Consumer</a:t>
            </a:r>
            <a:r>
              <a:rPr lang="en-US" dirty="0">
                <a:solidFill>
                  <a:schemeClr val="tx1"/>
                </a:solidFill>
              </a:rPr>
              <a:t> explores beyond the HAIL website (friends, family, peer, and other support networks)</a:t>
            </a:r>
          </a:p>
          <a:p>
            <a:pPr lvl="0" algn="ctr"/>
            <a:endParaRPr lang="en-US" b="1" dirty="0">
              <a:solidFill>
                <a:schemeClr val="tx1"/>
              </a:solidFill>
            </a:endParaRPr>
          </a:p>
        </p:txBody>
      </p:sp>
      <p:sp>
        <p:nvSpPr>
          <p:cNvPr id="12" name="Rectangle 11"/>
          <p:cNvSpPr/>
          <p:nvPr/>
        </p:nvSpPr>
        <p:spPr>
          <a:xfrm>
            <a:off x="1457851" y="1534712"/>
            <a:ext cx="2279260" cy="154374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Consumer</a:t>
            </a:r>
            <a:r>
              <a:rPr lang="en-US" dirty="0">
                <a:solidFill>
                  <a:schemeClr val="tx1"/>
                </a:solidFill>
              </a:rPr>
              <a:t> explores the HAIL website (http://</a:t>
            </a:r>
            <a:r>
              <a:rPr lang="en-US" dirty="0" err="1">
                <a:solidFill>
                  <a:schemeClr val="tx1"/>
                </a:solidFill>
              </a:rPr>
              <a:t>hail.ku.edu</a:t>
            </a:r>
            <a:r>
              <a:rPr lang="en-US" dirty="0">
                <a:solidFill>
                  <a:schemeClr val="tx1"/>
                </a:solidFill>
              </a:rPr>
              <a:t>)</a:t>
            </a:r>
          </a:p>
        </p:txBody>
      </p:sp>
      <p:cxnSp>
        <p:nvCxnSpPr>
          <p:cNvPr id="15" name="Straight Arrow Connector 14">
            <a:extLst>
              <a:ext uri="{C183D7F6-B498-43B3-948B-1728B52AA6E4}">
                <adec:decorative xmlns:adec="http://schemas.microsoft.com/office/drawing/2017/decorative" val="1"/>
              </a:ext>
            </a:extLst>
          </p:cNvPr>
          <p:cNvCxnSpPr/>
          <p:nvPr/>
        </p:nvCxnSpPr>
        <p:spPr>
          <a:xfrm flipH="1">
            <a:off x="6149009" y="3338740"/>
            <a:ext cx="21760" cy="9947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139333" y="4589759"/>
            <a:ext cx="2398426" cy="107929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Consumer </a:t>
            </a:r>
            <a:r>
              <a:rPr lang="en-US" dirty="0">
                <a:solidFill>
                  <a:schemeClr val="tx1"/>
                </a:solidFill>
              </a:rPr>
              <a:t>asks CIL/ILS</a:t>
            </a:r>
          </a:p>
        </p:txBody>
      </p:sp>
      <p:pic>
        <p:nvPicPr>
          <p:cNvPr id="20" name="Picture 19" descr="Cartoon rendering of a person scratching their head. "/>
          <p:cNvPicPr>
            <a:picLocks noChangeAspect="1"/>
          </p:cNvPicPr>
          <p:nvPr/>
        </p:nvPicPr>
        <p:blipFill>
          <a:blip r:embed="rId2"/>
          <a:stretch>
            <a:fillRect/>
          </a:stretch>
        </p:blipFill>
        <p:spPr>
          <a:xfrm>
            <a:off x="6338546" y="3353023"/>
            <a:ext cx="903658" cy="903658"/>
          </a:xfrm>
          <a:prstGeom prst="rect">
            <a:avLst/>
          </a:prstGeom>
        </p:spPr>
      </p:pic>
      <p:sp>
        <p:nvSpPr>
          <p:cNvPr id="25" name="TextBox 24"/>
          <p:cNvSpPr txBox="1"/>
          <p:nvPr/>
        </p:nvSpPr>
        <p:spPr>
          <a:xfrm>
            <a:off x="2568651" y="3657268"/>
            <a:ext cx="3496470" cy="461665"/>
          </a:xfrm>
          <a:prstGeom prst="rect">
            <a:avLst/>
          </a:prstGeom>
          <a:noFill/>
        </p:spPr>
        <p:txBody>
          <a:bodyPr wrap="none" rtlCol="0">
            <a:spAutoFit/>
          </a:bodyPr>
          <a:lstStyle/>
          <a:p>
            <a:r>
              <a:rPr lang="en-US" sz="2400"/>
              <a:t>Not able to find resources ?</a:t>
            </a:r>
            <a:endParaRPr lang="en-US" sz="2400" dirty="0"/>
          </a:p>
        </p:txBody>
      </p:sp>
      <p:sp>
        <p:nvSpPr>
          <p:cNvPr id="7" name="Triangle 6" descr="Yellow triangle"/>
          <p:cNvSpPr/>
          <p:nvPr/>
        </p:nvSpPr>
        <p:spPr>
          <a:xfrm>
            <a:off x="765228" y="4909065"/>
            <a:ext cx="550022" cy="41744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Green rectangle"/>
          <p:cNvSpPr/>
          <p:nvPr/>
        </p:nvSpPr>
        <p:spPr>
          <a:xfrm>
            <a:off x="844741" y="5710822"/>
            <a:ext cx="390996" cy="35953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15250" y="4957177"/>
            <a:ext cx="2800382" cy="369332"/>
          </a:xfrm>
          <a:prstGeom prst="rect">
            <a:avLst/>
          </a:prstGeom>
          <a:noFill/>
        </p:spPr>
        <p:txBody>
          <a:bodyPr wrap="none" rtlCol="0">
            <a:spAutoFit/>
          </a:bodyPr>
          <a:lstStyle/>
          <a:p>
            <a:r>
              <a:rPr lang="en-US" dirty="0"/>
              <a:t>Primary responsibility of ILS</a:t>
            </a:r>
          </a:p>
        </p:txBody>
      </p:sp>
      <p:sp>
        <p:nvSpPr>
          <p:cNvPr id="14" name="TextBox 13"/>
          <p:cNvSpPr txBox="1"/>
          <p:nvPr/>
        </p:nvSpPr>
        <p:spPr>
          <a:xfrm>
            <a:off x="1323828" y="5710822"/>
            <a:ext cx="3406317" cy="369332"/>
          </a:xfrm>
          <a:prstGeom prst="rect">
            <a:avLst/>
          </a:prstGeom>
          <a:noFill/>
        </p:spPr>
        <p:txBody>
          <a:bodyPr wrap="none" rtlCol="0">
            <a:spAutoFit/>
          </a:bodyPr>
          <a:lstStyle/>
          <a:p>
            <a:r>
              <a:rPr lang="en-US" dirty="0"/>
              <a:t>Primary responsibility of Consumer</a:t>
            </a:r>
          </a:p>
        </p:txBody>
      </p:sp>
      <p:cxnSp>
        <p:nvCxnSpPr>
          <p:cNvPr id="21" name="Straight Arrow Connector 20">
            <a:extLst>
              <a:ext uri="{C183D7F6-B498-43B3-948B-1728B52AA6E4}">
                <adec:decorative xmlns:adec="http://schemas.microsoft.com/office/drawing/2017/decorative" val="1"/>
              </a:ext>
            </a:extLst>
          </p:cNvPr>
          <p:cNvCxnSpPr/>
          <p:nvPr/>
        </p:nvCxnSpPr>
        <p:spPr>
          <a:xfrm flipH="1">
            <a:off x="3935894" y="2130209"/>
            <a:ext cx="794251" cy="673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C183D7F6-B498-43B3-948B-1728B52AA6E4}">
                <adec:decorative xmlns:adec="http://schemas.microsoft.com/office/drawing/2017/decorative" val="1"/>
              </a:ext>
            </a:extLst>
          </p:cNvPr>
          <p:cNvCxnSpPr/>
          <p:nvPr/>
        </p:nvCxnSpPr>
        <p:spPr>
          <a:xfrm>
            <a:off x="7688253" y="2123473"/>
            <a:ext cx="793138" cy="2495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614280"/>
      </p:ext>
    </p:extLst>
  </p:cSld>
  <p:clrMapOvr>
    <a:masterClrMapping/>
  </p:clrMapOvr>
</p:sld>
</file>

<file path=ppt/theme/theme1.xml><?xml version="1.0" encoding="utf-8"?>
<a:theme xmlns:a="http://schemas.openxmlformats.org/drawingml/2006/main" name="Metropolita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potx" id="{8659E3A8-EC2F-4C17-BDBE-47BFE5479718}" vid="{F9228E2A-2CAB-4B31-B4AE-E9253C50E6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RTC CL template</Template>
  <TotalTime>22921</TotalTime>
  <Words>1178</Words>
  <Application>Microsoft Office PowerPoint</Application>
  <PresentationFormat>Widescreen</PresentationFormat>
  <Paragraphs>152</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Courier New</vt:lpstr>
      <vt:lpstr>Wingdings</vt:lpstr>
      <vt:lpstr>Metropolitan</vt:lpstr>
      <vt:lpstr>Module 2 HAIL Program</vt:lpstr>
      <vt:lpstr>Module 2</vt:lpstr>
      <vt:lpstr>Contents</vt:lpstr>
      <vt:lpstr>What Are the Components of the HAIL Program?</vt:lpstr>
      <vt:lpstr>Let’s HAIL!</vt:lpstr>
      <vt:lpstr>Steps of The HAIL Process</vt:lpstr>
      <vt:lpstr>Step 1: Identify Short Term Needs</vt:lpstr>
      <vt:lpstr>Step1: Identify Short Term Needs</vt:lpstr>
      <vt:lpstr>Step 2:  Finding Resources</vt:lpstr>
      <vt:lpstr>Example</vt:lpstr>
      <vt:lpstr>Step 3: Define Goals </vt:lpstr>
      <vt:lpstr>Step 3: Define Goals ctd.</vt:lpstr>
      <vt:lpstr>Step 3: Define Goals - Example </vt:lpstr>
      <vt:lpstr>Step 4: Outline A Plan of Action</vt:lpstr>
      <vt:lpstr>The ILS helps Maria to devise a plan to achieve her goal. The ILS also helps Maria think of barriers that might prevent her from pursuing her plan.</vt:lpstr>
      <vt:lpstr>Step 5: Track Progress</vt:lpstr>
      <vt:lpstr>Step 6: Review</vt:lpstr>
      <vt:lpstr>Step 6: Review– Example</vt:lpstr>
      <vt:lpstr>Let’s Talk!</vt:lpstr>
      <vt:lpstr>General Tips for Consumers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do, We do, You do</dc:title>
  <dc:creator>Microsoft Office User</dc:creator>
  <cp:lastModifiedBy>Coulter, Seth L</cp:lastModifiedBy>
  <cp:revision>523</cp:revision>
  <cp:lastPrinted>2016-12-14T18:12:23Z</cp:lastPrinted>
  <dcterms:created xsi:type="dcterms:W3CDTF">2016-06-16T17:57:37Z</dcterms:created>
  <dcterms:modified xsi:type="dcterms:W3CDTF">2021-04-27T14:33:15Z</dcterms:modified>
</cp:coreProperties>
</file>